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1" r:id="rId4"/>
  </p:sldMasterIdLst>
  <p:notesMasterIdLst>
    <p:notesMasterId r:id="rId57"/>
  </p:notesMasterIdLst>
  <p:handoutMasterIdLst>
    <p:handoutMasterId r:id="rId58"/>
  </p:handoutMasterIdLst>
  <p:sldIdLst>
    <p:sldId id="4474" r:id="rId5"/>
    <p:sldId id="4475" r:id="rId6"/>
    <p:sldId id="4483" r:id="rId7"/>
    <p:sldId id="2076138637" r:id="rId8"/>
    <p:sldId id="2076138576" r:id="rId9"/>
    <p:sldId id="2076138594" r:id="rId10"/>
    <p:sldId id="2076138621" r:id="rId11"/>
    <p:sldId id="2076138622" r:id="rId12"/>
    <p:sldId id="2076138595" r:id="rId13"/>
    <p:sldId id="2076138619" r:id="rId14"/>
    <p:sldId id="2076138623" r:id="rId15"/>
    <p:sldId id="2076138626" r:id="rId16"/>
    <p:sldId id="2076138620" r:id="rId17"/>
    <p:sldId id="2076138602" r:id="rId18"/>
    <p:sldId id="2076138577" r:id="rId19"/>
    <p:sldId id="2076138624" r:id="rId20"/>
    <p:sldId id="2076138625" r:id="rId21"/>
    <p:sldId id="2076138615" r:id="rId22"/>
    <p:sldId id="2076138591" r:id="rId23"/>
    <p:sldId id="2076138627" r:id="rId24"/>
    <p:sldId id="2076138578" r:id="rId25"/>
    <p:sldId id="2076138581" r:id="rId26"/>
    <p:sldId id="2076138579" r:id="rId27"/>
    <p:sldId id="2076138628" r:id="rId28"/>
    <p:sldId id="2076138580" r:id="rId29"/>
    <p:sldId id="2076138603" r:id="rId30"/>
    <p:sldId id="2076138584" r:id="rId31"/>
    <p:sldId id="2076138618" r:id="rId32"/>
    <p:sldId id="2076138629" r:id="rId33"/>
    <p:sldId id="2076138583" r:id="rId34"/>
    <p:sldId id="2076138630" r:id="rId35"/>
    <p:sldId id="2076138582" r:id="rId36"/>
    <p:sldId id="2076138585" r:id="rId37"/>
    <p:sldId id="2076138586" r:id="rId38"/>
    <p:sldId id="2076138604" r:id="rId39"/>
    <p:sldId id="2076138587" r:id="rId40"/>
    <p:sldId id="2076138605" r:id="rId41"/>
    <p:sldId id="2076138548" r:id="rId42"/>
    <p:sldId id="2076138588" r:id="rId43"/>
    <p:sldId id="2076138631" r:id="rId44"/>
    <p:sldId id="2076138632" r:id="rId45"/>
    <p:sldId id="2076138633" r:id="rId46"/>
    <p:sldId id="2076138634" r:id="rId47"/>
    <p:sldId id="2076138635" r:id="rId48"/>
    <p:sldId id="2076138636" r:id="rId49"/>
    <p:sldId id="2076138606" r:id="rId50"/>
    <p:sldId id="2076138589" r:id="rId51"/>
    <p:sldId id="2076138617" r:id="rId52"/>
    <p:sldId id="2076138609" r:id="rId53"/>
    <p:sldId id="2076138614" r:id="rId54"/>
    <p:sldId id="2076138607" r:id="rId55"/>
    <p:sldId id="4505" r:id="rId56"/>
  </p:sldIdLst>
  <p:sldSz cx="12436475" cy="6994525"/>
  <p:notesSz cx="7010400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Jasper Hedegaard Bojsen" initials="JHB" lastIdx="2" clrIdx="7">
    <p:extLst>
      <p:ext uri="{19B8F6BF-5375-455C-9EA6-DF929625EA0E}">
        <p15:presenceInfo xmlns:p15="http://schemas.microsoft.com/office/powerpoint/2012/main" userId="S::jasperhb@microsoft.com::e917db92-6445-433e-ac97-2eab88ce737d" providerId="AD"/>
      </p:ext>
    </p:extLst>
  </p:cmAuthor>
  <p:cmAuthor id="1" name="Mary Feil-Jacobs" initials="MFJ" lastIdx="43" clrIdx="1"/>
  <p:cmAuthor id="8" name="Gordon Macdonald" initials="GM" lastIdx="10" clrIdx="8">
    <p:extLst>
      <p:ext uri="{19B8F6BF-5375-455C-9EA6-DF929625EA0E}">
        <p15:presenceInfo xmlns:p15="http://schemas.microsoft.com/office/powerpoint/2012/main" userId="419a06e8ae266e15" providerId="Windows Live"/>
      </p:ext>
    </p:extLst>
  </p:cmAuthor>
  <p:cmAuthor id="2" name="Monica Lueder" initials="ML" lastIdx="22" clrIdx="2"/>
  <p:cmAuthor id="3" name="Mary Feil-Jacobs" initials="MF" lastIdx="22" clrIdx="3"/>
  <p:cmAuthor id="4" name="Angela Powell" initials="AP" lastIdx="9" clrIdx="4">
    <p:extLst>
      <p:ext uri="{19B8F6BF-5375-455C-9EA6-DF929625EA0E}">
        <p15:presenceInfo xmlns:p15="http://schemas.microsoft.com/office/powerpoint/2012/main" userId="cf7d67635d593fc2" providerId="Windows Live"/>
      </p:ext>
    </p:extLst>
  </p:cmAuthor>
  <p:cmAuthor id="5" name="Andrew Cook" initials="AC" lastIdx="7" clrIdx="5">
    <p:extLst>
      <p:ext uri="{19B8F6BF-5375-455C-9EA6-DF929625EA0E}">
        <p15:presenceInfo xmlns:p15="http://schemas.microsoft.com/office/powerpoint/2012/main" userId="S-1-5-21-2127521184-1604012920-1887927527-2644137" providerId="AD"/>
      </p:ext>
    </p:extLst>
  </p:cmAuthor>
  <p:cmAuthor id="6" name="Olga Masek" initials="OM" lastIdx="13" clrIdx="6">
    <p:extLst>
      <p:ext uri="{19B8F6BF-5375-455C-9EA6-DF929625EA0E}">
        <p15:presenceInfo xmlns:p15="http://schemas.microsoft.com/office/powerpoint/2012/main" userId="S-1-5-21-2127521184-1604012920-1887927527-16609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0000"/>
    <a:srgbClr val="C40000"/>
    <a:srgbClr val="760000"/>
    <a:srgbClr val="A80000"/>
    <a:srgbClr val="FF9933"/>
    <a:srgbClr val="2C2C2F"/>
    <a:srgbClr val="FDE366"/>
    <a:srgbClr val="F2C80F"/>
    <a:srgbClr val="000000"/>
    <a:srgbClr val="50505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93912" autoAdjust="0"/>
  </p:normalViewPr>
  <p:slideViewPr>
    <p:cSldViewPr snapToGrid="0">
      <p:cViewPr varScale="1">
        <p:scale>
          <a:sx n="72" d="100"/>
          <a:sy n="72" d="100"/>
        </p:scale>
        <p:origin x="83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3139" y="7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61" Type="http://schemas.openxmlformats.org/officeDocument/2006/relationships/viewProps" Target="view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commentAuthors" Target="commentAuthor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7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Power BI Dev Camp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8/27/2020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wmf>
</file>

<file path=ppt/media/image2.jpeg>
</file>

<file path=ppt/media/image28.png>
</file>

<file path=ppt/media/image3.jpeg>
</file>

<file path=ppt/media/image33.png>
</file>

<file path=ppt/media/image34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6052312" cy="361897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marL="582359" indent="0" algn="l">
              <a:defRPr sz="1200"/>
            </a:lvl1pPr>
          </a:lstStyle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2/21/2022 6:12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040627" y="8829967"/>
            <a:ext cx="96815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46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44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4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5432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b="0">
                <a:latin typeface="+mn-lt"/>
              </a:defRPr>
            </a:lvl1pPr>
            <a:lvl2pPr marL="744538" indent="-349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/>
            </a:lvl2pPr>
            <a:lvl3pPr marL="395288" indent="0">
              <a:lnSpc>
                <a:spcPts val="2400"/>
              </a:lnSpc>
              <a:buNone/>
              <a:defRPr sz="1800" b="1">
                <a:solidFill>
                  <a:srgbClr val="002060"/>
                </a:solidFill>
                <a:latin typeface="Lucida Console" panose="020B0609040504020204" pitchFamily="49" charset="0"/>
              </a:defRPr>
            </a:lvl3pPr>
            <a:lvl4pPr marL="519113" indent="0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931863" indent="-41275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89220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ma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 b="0">
                <a:latin typeface="+mn-lt"/>
              </a:defRPr>
            </a:lvl1pPr>
            <a:lvl2pPr marL="744538" indent="-349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2pPr>
            <a:lvl3pPr marL="395288" indent="0">
              <a:lnSpc>
                <a:spcPts val="2400"/>
              </a:lnSpc>
              <a:buNone/>
              <a:defRPr sz="1600" b="1">
                <a:solidFill>
                  <a:srgbClr val="002060"/>
                </a:solidFill>
                <a:latin typeface="Lucida Console" panose="020B0609040504020204" pitchFamily="49" charset="0"/>
              </a:defRPr>
            </a:lvl3pPr>
            <a:lvl4pPr marL="519113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931863" indent="-41275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2220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17295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4162" y="4944165"/>
            <a:ext cx="9801726" cy="553998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560" y="3090314"/>
            <a:ext cx="9823498" cy="1828800"/>
          </a:xfrm>
          <a:prstGeom prst="rect">
            <a:avLst/>
          </a:prstGeo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Microsoft 365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</p:spTree>
    <p:extLst>
      <p:ext uri="{BB962C8B-B14F-4D97-AF65-F5344CB8AC3E}">
        <p14:creationId xmlns:p14="http://schemas.microsoft.com/office/powerpoint/2010/main" val="1229362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5" y="77717"/>
            <a:ext cx="11711014" cy="3877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187" y="1476622"/>
            <a:ext cx="11400102" cy="1056700"/>
          </a:xfrm>
        </p:spPr>
        <p:txBody>
          <a:bodyPr/>
          <a:lstStyle>
            <a:lvl1pPr marL="354581" indent="-354581">
              <a:spcBef>
                <a:spcPts val="612"/>
              </a:spcBef>
              <a:spcAft>
                <a:spcPts val="204"/>
              </a:spcAft>
              <a:buFont typeface="Arial" pitchFamily="34" charset="0"/>
              <a:buChar char="•"/>
              <a:defRPr>
                <a:latin typeface="+mn-lt"/>
              </a:defRPr>
            </a:lvl1pPr>
            <a:lvl2pPr>
              <a:spcBef>
                <a:spcPts val="306"/>
              </a:spcBef>
              <a:spcAft>
                <a:spcPts val="306"/>
              </a:spcAft>
              <a:defRPr>
                <a:latin typeface="+mn-lt"/>
              </a:defRPr>
            </a:lvl2pPr>
            <a:lvl3pPr marL="1042695" indent="-349724">
              <a:buFont typeface="Arial" pitchFamily="34" charset="0"/>
              <a:buChar char="•"/>
              <a:defRPr b="0">
                <a:latin typeface="+mn-lt"/>
              </a:defRPr>
            </a:lvl3pPr>
            <a:lvl4pPr marL="987646" indent="-291436">
              <a:buFont typeface="Arial" pitchFamily="34" charset="0"/>
              <a:buChar char="•"/>
              <a:defRPr/>
            </a:lvl4pPr>
            <a:lvl5pPr marL="984407" indent="-291436">
              <a:buFont typeface="Arial" pitchFamily="34" charset="0"/>
              <a:buChar char="•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86166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11018520" cy="387798"/>
          </a:xfrm>
        </p:spPr>
        <p:txBody>
          <a:bodyPr/>
          <a:lstStyle/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145737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mo Layout"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436475" cy="6994526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 bwMode="invGray">
          <a:xfrm>
            <a:off x="9741906" y="466301"/>
            <a:ext cx="2901844" cy="699453"/>
            <a:chOff x="7162800" y="1600200"/>
            <a:chExt cx="2133600" cy="685800"/>
          </a:xfrm>
        </p:grpSpPr>
        <p:sp>
          <p:nvSpPr>
            <p:cNvPr id="8" name="Rounded Rectangle 7"/>
            <p:cNvSpPr/>
            <p:nvPr userDrawn="1"/>
          </p:nvSpPr>
          <p:spPr bwMode="invGray">
            <a:xfrm>
              <a:off x="7162800" y="1600200"/>
              <a:ext cx="2133600" cy="6858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36" dirty="0"/>
            </a:p>
          </p:txBody>
        </p:sp>
        <p:sp>
          <p:nvSpPr>
            <p:cNvPr id="9" name="TextBox 8"/>
            <p:cNvSpPr txBox="1"/>
            <p:nvPr userDrawn="1"/>
          </p:nvSpPr>
          <p:spPr bwMode="invGray">
            <a:xfrm>
              <a:off x="7467600" y="1676400"/>
              <a:ext cx="1447800" cy="59465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 extrusionH="25400" contourW="8890">
                <a:bevelT w="38100" h="31750"/>
                <a:contourClr>
                  <a:schemeClr val="accent2">
                    <a:shade val="75000"/>
                  </a:schemeClr>
                </a:contourClr>
              </a:sp3d>
            </a:bodyPr>
            <a:lstStyle/>
            <a:p>
              <a:r>
                <a:rPr lang="en-US" sz="3264" b="1" cap="none" spc="0" dirty="0">
                  <a:ln w="11430"/>
                  <a:gradFill>
                    <a:gsLst>
                      <a:gs pos="0">
                        <a:schemeClr val="accent2">
                          <a:tint val="70000"/>
                          <a:satMod val="245000"/>
                        </a:schemeClr>
                      </a:gs>
                      <a:gs pos="75000">
                        <a:schemeClr val="accent2">
                          <a:tint val="90000"/>
                          <a:shade val="60000"/>
                          <a:satMod val="240000"/>
                        </a:schemeClr>
                      </a:gs>
                      <a:gs pos="100000">
                        <a:schemeClr val="accent2">
                          <a:tint val="100000"/>
                          <a:shade val="50000"/>
                          <a:satMod val="240000"/>
                        </a:schemeClr>
                      </a:gs>
                    </a:gsLst>
                    <a:lin ang="5400000"/>
                  </a:gradFill>
                  <a:effectLst>
                    <a:outerShdw blurRad="50800" dist="39000" dir="5460000" algn="tl">
                      <a:srgbClr val="000000">
                        <a:alpha val="38000"/>
                      </a:srgbClr>
                    </a:outerShdw>
                  </a:effectLst>
                </a:rPr>
                <a:t>DEMO</a:t>
              </a:r>
            </a:p>
          </p:txBody>
        </p:sp>
      </p:grpSp>
      <p:sp>
        <p:nvSpPr>
          <p:cNvPr id="10" name="Rounded Rectangle 9"/>
          <p:cNvSpPr/>
          <p:nvPr userDrawn="1"/>
        </p:nvSpPr>
        <p:spPr bwMode="invGray">
          <a:xfrm>
            <a:off x="-207275" y="4585300"/>
            <a:ext cx="9223719" cy="11657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 bwMode="invGray">
          <a:xfrm>
            <a:off x="207275" y="4663017"/>
            <a:ext cx="8601895" cy="387798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dirty="0"/>
              <a:t>Demo Title</a:t>
            </a:r>
          </a:p>
        </p:txBody>
      </p:sp>
    </p:spTree>
    <p:extLst>
      <p:ext uri="{BB962C8B-B14F-4D97-AF65-F5344CB8AC3E}">
        <p14:creationId xmlns:p14="http://schemas.microsoft.com/office/powerpoint/2010/main" val="3128206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458F08C-E145-410B-B71F-F971408D4F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656FDB8-E599-4E21-8C4B-B6B18B8B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1EEDDA4-2C6D-4AEE-A2CD-B6768DE3C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168" y="1238477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17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3" r:id="rId1"/>
    <p:sldLayoutId id="2147484568" r:id="rId2"/>
    <p:sldLayoutId id="2147484572" r:id="rId3"/>
    <p:sldLayoutId id="2147484553" r:id="rId4"/>
    <p:sldLayoutId id="2147484575" r:id="rId5"/>
    <p:sldLayoutId id="2147484576" r:id="rId6"/>
    <p:sldLayoutId id="2147484577" r:id="rId7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 userDrawn="1">
          <p15:clr>
            <a:srgbClr val="C35EA4"/>
          </p15:clr>
        </p15:guide>
        <p15:guide id="32" pos="1528" userDrawn="1">
          <p15:clr>
            <a:srgbClr val="C35EA4"/>
          </p15:clr>
        </p15:guide>
        <p15:guide id="33" pos="2621" userDrawn="1">
          <p15:clr>
            <a:srgbClr val="C35EA4"/>
          </p15:clr>
        </p15:guide>
        <p15:guide id="34" pos="2765" userDrawn="1">
          <p15:clr>
            <a:srgbClr val="C35EA4"/>
          </p15:clr>
        </p15:guide>
        <p15:guide id="35" pos="3854" userDrawn="1">
          <p15:clr>
            <a:srgbClr val="C35EA4"/>
          </p15:clr>
        </p15:guide>
        <p15:guide id="36" pos="4003" userDrawn="1">
          <p15:clr>
            <a:srgbClr val="C35EA4"/>
          </p15:clr>
        </p15:guide>
        <p15:guide id="37" pos="5083" userDrawn="1">
          <p15:clr>
            <a:srgbClr val="C35EA4"/>
          </p15:clr>
        </p15:guide>
        <p15:guide id="38" pos="5230" userDrawn="1">
          <p15:clr>
            <a:srgbClr val="C35EA4"/>
          </p15:clr>
        </p15:guide>
        <p15:guide id="39" pos="6323" userDrawn="1">
          <p15:clr>
            <a:srgbClr val="C35EA4"/>
          </p15:clr>
        </p15:guide>
        <p15:guide id="40" pos="6469" userDrawn="1">
          <p15:clr>
            <a:srgbClr val="C35EA4"/>
          </p15:clr>
        </p15:guide>
        <p15:guide id="41" pos="293" userDrawn="1">
          <p15:clr>
            <a:srgbClr val="F26B43"/>
          </p15:clr>
        </p15:guide>
        <p15:guide id="42" pos="7565" userDrawn="1">
          <p15:clr>
            <a:srgbClr val="F26B43"/>
          </p15:clr>
        </p15:guide>
        <p15:guide id="43" orient="horz" pos="751" userDrawn="1">
          <p15:clr>
            <a:srgbClr val="5ACBF0"/>
          </p15:clr>
        </p15:guide>
        <p15:guide id="44" orient="horz" pos="1387" userDrawn="1">
          <p15:clr>
            <a:srgbClr val="5ACBF0"/>
          </p15:clr>
        </p15:guide>
        <p15:guide id="45" orient="horz" pos="605" userDrawn="1">
          <p15:clr>
            <a:srgbClr val="5ACBF0"/>
          </p15:clr>
        </p15:guide>
        <p15:guide id="46" orient="horz" pos="1514" userDrawn="1">
          <p15:clr>
            <a:srgbClr val="5ACBF0"/>
          </p15:clr>
        </p15:guide>
        <p15:guide id="47" orient="horz" pos="2130" userDrawn="1">
          <p15:clr>
            <a:srgbClr val="5ACBF0"/>
          </p15:clr>
        </p15:guide>
        <p15:guide id="48" orient="horz" pos="2299" userDrawn="1">
          <p15:clr>
            <a:srgbClr val="5ACBF0"/>
          </p15:clr>
        </p15:guide>
        <p15:guide id="49" orient="horz" pos="283" userDrawn="1">
          <p15:clr>
            <a:srgbClr val="F26B43"/>
          </p15:clr>
        </p15:guide>
        <p15:guide id="50" orient="horz" pos="4120" userDrawn="1">
          <p15:clr>
            <a:srgbClr val="F26B43"/>
          </p15:clr>
        </p15:guide>
        <p15:guide id="51" orient="horz" pos="2891" userDrawn="1">
          <p15:clr>
            <a:srgbClr val="5ACBF0"/>
          </p15:clr>
        </p15:guide>
        <p15:guide id="52" orient="horz" pos="3019" userDrawn="1">
          <p15:clr>
            <a:srgbClr val="5ACBF0"/>
          </p15:clr>
        </p15:guide>
        <p15:guide id="53" orient="horz" pos="3643" userDrawn="1">
          <p15:clr>
            <a:srgbClr val="5ACBF0"/>
          </p15:clr>
        </p15:guide>
        <p15:guide id="54" orient="horz" pos="3763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emf"/><Relationship Id="rId4" Type="http://schemas.openxmlformats.org/officeDocument/2006/relationships/image" Target="../media/image1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PowerBiDevCamp/PowerBiAdminApiDem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hyperlink" Target="https://powerbidevcamp.net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powerbi.com/v1.0/myorg/admin/widelySharedArtifacts/publishedToWeb" TargetMode="External"/><Relationship Id="rId2" Type="http://schemas.openxmlformats.org/officeDocument/2006/relationships/hyperlink" Target="https://api.powerbi.com/v1.0/myorg/admin/widelySharedArtifacts/linksSharedToWholeOrganiza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0.e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owerBiDevCamp/PowerBiAdminApiDemo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7" Type="http://schemas.openxmlformats.org/officeDocument/2006/relationships/image" Target="../media/image57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emf"/><Relationship Id="rId5" Type="http://schemas.openxmlformats.org/officeDocument/2006/relationships/image" Target="../media/image55.emf"/><Relationship Id="rId4" Type="http://schemas.openxmlformats.org/officeDocument/2006/relationships/image" Target="../media/image54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emf"/><Relationship Id="rId5" Type="http://schemas.openxmlformats.org/officeDocument/2006/relationships/image" Target="../media/image64.emf"/><Relationship Id="rId4" Type="http://schemas.openxmlformats.org/officeDocument/2006/relationships/image" Target="../media/image63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7" Type="http://schemas.openxmlformats.org/officeDocument/2006/relationships/image" Target="../media/image71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emf"/><Relationship Id="rId5" Type="http://schemas.openxmlformats.org/officeDocument/2006/relationships/image" Target="../media/image69.emf"/><Relationship Id="rId4" Type="http://schemas.openxmlformats.org/officeDocument/2006/relationships/image" Target="../media/image68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api.powerbi.com/v1.0/myorg/admin/activityevents" TargetMode="Externa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oEZIbXB2-J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hyperlink" Target="https://docs.microsoft.com/en-us/rest/api/power-bi/admin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539110" y="2947346"/>
            <a:ext cx="11358253" cy="109983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Microsoft Power BI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28934F-40B7-490C-B8F2-500FD2E2CE25}"/>
              </a:ext>
            </a:extLst>
          </p:cNvPr>
          <p:cNvSpPr/>
          <p:nvPr/>
        </p:nvSpPr>
        <p:spPr bwMode="auto">
          <a:xfrm>
            <a:off x="169682" y="6268825"/>
            <a:ext cx="2215299" cy="650449"/>
          </a:xfrm>
          <a:prstGeom prst="rect">
            <a:avLst/>
          </a:prstGeom>
          <a:solidFill>
            <a:srgbClr val="F2C80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01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4DA5F-5C0E-438E-8C8B-47F52D744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the Power BI Admin API as Service Principal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03F20-5B72-47A9-A013-2F56C9E71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470728"/>
          </a:xfrm>
        </p:spPr>
        <p:txBody>
          <a:bodyPr/>
          <a:lstStyle/>
          <a:p>
            <a:r>
              <a:rPr lang="en-US" dirty="0"/>
              <a:t>You can call Power BI Admin APIs as Service principal </a:t>
            </a:r>
          </a:p>
          <a:p>
            <a:pPr lvl="1"/>
            <a:r>
              <a:rPr lang="en-US" dirty="0"/>
              <a:t>Current Admin API support for SP currently limited to read-only operations</a:t>
            </a:r>
          </a:p>
          <a:p>
            <a:pPr lvl="1"/>
            <a:r>
              <a:rPr lang="en-US" dirty="0"/>
              <a:t>Requires configuring tenant-level settings in Power BI Admin portal</a:t>
            </a:r>
          </a:p>
          <a:p>
            <a:pPr marL="395288" lvl="1" indent="0">
              <a:buNone/>
            </a:pPr>
            <a:endParaRPr lang="en-US" dirty="0"/>
          </a:p>
          <a:p>
            <a:pPr marL="395288" lvl="1" indent="0">
              <a:buNone/>
            </a:pPr>
            <a:endParaRPr lang="en-US" dirty="0"/>
          </a:p>
          <a:p>
            <a:pPr marL="395288" lvl="1" indent="0">
              <a:buNone/>
            </a:pPr>
            <a:endParaRPr lang="en-US" dirty="0"/>
          </a:p>
          <a:p>
            <a:pPr marL="395288" lvl="1" indent="0">
              <a:buNone/>
            </a:pPr>
            <a:endParaRPr lang="en-US" dirty="0"/>
          </a:p>
          <a:p>
            <a:pPr marL="395288" lvl="1" indent="0">
              <a:buNone/>
            </a:pPr>
            <a:endParaRPr lang="en-US" dirty="0"/>
          </a:p>
          <a:p>
            <a:pPr marL="395288" lvl="1" indent="0">
              <a:buNone/>
            </a:pPr>
            <a:endParaRPr lang="en-US" dirty="0"/>
          </a:p>
          <a:p>
            <a:pPr marL="395288" lvl="1"/>
            <a:endParaRPr lang="en-US" dirty="0"/>
          </a:p>
          <a:p>
            <a:pPr marL="46038" lvl="2"/>
            <a:endParaRPr lang="en-US" dirty="0"/>
          </a:p>
          <a:p>
            <a:r>
              <a:rPr lang="en-US" dirty="0"/>
              <a:t>Access token for service principal do not contain any permissions</a:t>
            </a:r>
          </a:p>
          <a:p>
            <a:pPr lvl="1"/>
            <a:r>
              <a:rPr lang="en-US" dirty="0"/>
              <a:t>Service principal access to Admin APIs controlled through tenant-level settings</a:t>
            </a:r>
          </a:p>
          <a:p>
            <a:pPr lvl="1"/>
            <a:r>
              <a:rPr lang="en-US" dirty="0"/>
              <a:t>Service principal access to User APIs controlled through workspace membership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92F19E-F993-42F3-9022-6C51BF990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317" y="2513118"/>
            <a:ext cx="4251658" cy="24687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553721-1018-4799-BFF6-3A1AFD5F0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1983" y="2513118"/>
            <a:ext cx="4613212" cy="274709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33718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179F7-F590-436D-86A7-E58BDB7C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the Power BI Admin API using PowerShell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CBAD1-70DF-4CAD-B828-5F42349C5E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286062"/>
          </a:xfrm>
        </p:spPr>
        <p:txBody>
          <a:bodyPr/>
          <a:lstStyle/>
          <a:p>
            <a:r>
              <a:rPr lang="en-US" sz="2000" b="1" dirty="0" err="1">
                <a:solidFill>
                  <a:srgbClr val="760000"/>
                </a:solidFill>
              </a:rPr>
              <a:t>MicrosoftPowerBIMgmt</a:t>
            </a:r>
            <a:r>
              <a:rPr lang="en-US" dirty="0"/>
              <a:t> library provides access to Power BI APIs using PowerShell</a:t>
            </a:r>
          </a:p>
          <a:p>
            <a:pPr lvl="1"/>
            <a:r>
              <a:rPr lang="en-US" sz="1600" b="1" dirty="0">
                <a:solidFill>
                  <a:srgbClr val="760000"/>
                </a:solidFill>
              </a:rPr>
              <a:t>-Scope</a:t>
            </a:r>
            <a:r>
              <a:rPr lang="en-US" dirty="0"/>
              <a:t> parameter allows caller to switch between User API and Admin API</a:t>
            </a:r>
          </a:p>
          <a:p>
            <a:pPr lvl="1"/>
            <a:r>
              <a:rPr lang="en-US" dirty="0"/>
              <a:t>Set </a:t>
            </a:r>
            <a:r>
              <a:rPr lang="en-US" sz="1600" b="1" dirty="0">
                <a:solidFill>
                  <a:srgbClr val="760000"/>
                </a:solidFill>
              </a:rPr>
              <a:t>–Scope</a:t>
            </a:r>
            <a:r>
              <a:rPr lang="en-US" dirty="0"/>
              <a:t> parameter to </a:t>
            </a:r>
            <a:r>
              <a:rPr lang="en-US" sz="1600" b="1" dirty="0">
                <a:solidFill>
                  <a:srgbClr val="760000"/>
                </a:solidFill>
              </a:rPr>
              <a:t>Individual</a:t>
            </a:r>
            <a:r>
              <a:rPr lang="en-US" b="1" dirty="0"/>
              <a:t> </a:t>
            </a:r>
            <a:r>
              <a:rPr lang="en-US" dirty="0"/>
              <a:t>to call Power BI User API</a:t>
            </a:r>
          </a:p>
          <a:p>
            <a:pPr lvl="1"/>
            <a:r>
              <a:rPr lang="en-US" dirty="0"/>
              <a:t>Set </a:t>
            </a:r>
            <a:r>
              <a:rPr lang="en-US" sz="1600" b="1" dirty="0">
                <a:solidFill>
                  <a:srgbClr val="760000"/>
                </a:solidFill>
              </a:rPr>
              <a:t>–Scope</a:t>
            </a:r>
            <a:r>
              <a:rPr lang="en-US" dirty="0"/>
              <a:t> parameter to </a:t>
            </a:r>
            <a:r>
              <a:rPr lang="en-US" sz="1600" b="1" dirty="0">
                <a:solidFill>
                  <a:srgbClr val="760000"/>
                </a:solidFill>
              </a:rPr>
              <a:t>Organization</a:t>
            </a:r>
            <a:r>
              <a:rPr lang="en-US" dirty="0"/>
              <a:t> to call Power BI Admin API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Some but not all cmdlets in </a:t>
            </a:r>
            <a:r>
              <a:rPr lang="en-US" sz="1800" b="1" dirty="0" err="1">
                <a:solidFill>
                  <a:srgbClr val="760000"/>
                </a:solidFill>
              </a:rPr>
              <a:t>MicrosoftPowerBIMgmt</a:t>
            </a:r>
            <a:r>
              <a:rPr lang="en-US" dirty="0"/>
              <a:t> support calling to Power BI Admin API</a:t>
            </a:r>
          </a:p>
          <a:p>
            <a:pPr lv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6E084C-DFF1-4385-A4A2-709EDA8D1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958" y="2977998"/>
            <a:ext cx="9863723" cy="2498989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2052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10CA3-7189-49E7-B8EF-CCDA917D2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a List of All Active Workspaces within a Tenant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C19FC85-6FBD-40C0-8A50-266D301721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62267"/>
          </a:xfrm>
        </p:spPr>
        <p:txBody>
          <a:bodyPr/>
          <a:lstStyle/>
          <a:p>
            <a:r>
              <a:rPr lang="en-US" dirty="0"/>
              <a:t>Each workspace has a </a:t>
            </a:r>
            <a:r>
              <a:rPr lang="en-US" sz="2400" b="1" dirty="0">
                <a:solidFill>
                  <a:srgbClr val="760000"/>
                </a:solidFill>
              </a:rPr>
              <a:t>type</a:t>
            </a:r>
            <a:r>
              <a:rPr lang="en-US" dirty="0"/>
              <a:t> property</a:t>
            </a:r>
          </a:p>
          <a:p>
            <a:pPr lvl="1"/>
            <a:r>
              <a:rPr lang="en-US" sz="2000" b="1" dirty="0"/>
              <a:t>type=</a:t>
            </a:r>
            <a:r>
              <a:rPr lang="en-US" sz="2000" b="1" dirty="0">
                <a:solidFill>
                  <a:srgbClr val="760000"/>
                </a:solidFill>
              </a:rPr>
              <a:t>Workspace</a:t>
            </a:r>
            <a:r>
              <a:rPr lang="en-US" dirty="0"/>
              <a:t> =&gt; workspace is a V2 app workspace</a:t>
            </a:r>
          </a:p>
          <a:p>
            <a:pPr lvl="1"/>
            <a:r>
              <a:rPr lang="en-US" sz="2000" b="1" dirty="0"/>
              <a:t>type=</a:t>
            </a:r>
            <a:r>
              <a:rPr lang="en-US" sz="2000" b="1" dirty="0">
                <a:solidFill>
                  <a:srgbClr val="760000"/>
                </a:solidFill>
              </a:rPr>
              <a:t>Group</a:t>
            </a:r>
            <a:r>
              <a:rPr lang="en-US" dirty="0"/>
              <a:t> =&gt; workspace is a V1 app workspace</a:t>
            </a:r>
          </a:p>
          <a:p>
            <a:pPr lvl="1"/>
            <a:r>
              <a:rPr lang="en-US" sz="2000" b="1" dirty="0"/>
              <a:t>type=</a:t>
            </a:r>
            <a:r>
              <a:rPr lang="en-US" sz="2000" b="1" dirty="0">
                <a:solidFill>
                  <a:srgbClr val="760000"/>
                </a:solidFill>
              </a:rPr>
              <a:t>PersonalGroup</a:t>
            </a:r>
            <a:r>
              <a:rPr lang="en-US" dirty="0"/>
              <a:t> =&gt; workspace is personal workspace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36EBC59-BB50-45EC-AC43-9E448C4C6F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617922"/>
              </p:ext>
            </p:extLst>
          </p:nvPr>
        </p:nvGraphicFramePr>
        <p:xfrm>
          <a:off x="1106479" y="4227675"/>
          <a:ext cx="9871048" cy="241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" name="Bitmap Image" r:id="rId3" imgW="8443080" imgH="2064960" progId="Paint.Picture">
                  <p:embed/>
                </p:oleObj>
              </mc:Choice>
              <mc:Fallback>
                <p:oleObj name="Bitmap Image" r:id="rId3" imgW="8443080" imgH="20649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06479" y="4227675"/>
                        <a:ext cx="9871048" cy="241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699DF03D-5B1A-4908-B081-D8900C3109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0095"/>
          <a:stretch/>
        </p:blipFill>
        <p:spPr>
          <a:xfrm>
            <a:off x="1113804" y="3237787"/>
            <a:ext cx="9863723" cy="74733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36787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F5D26-D2A3-48AB-BBF1-1579B3BC5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Developer Sample</a:t>
            </a:r>
            <a:r>
              <a:rPr lang="en-US" dirty="0"/>
              <a:t>: </a:t>
            </a:r>
            <a:r>
              <a:rPr lang="en-US" dirty="0" err="1"/>
              <a:t>PowerBiAdminApiDemo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06742-1399-4C47-AFBB-89B1BD408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908215"/>
          </a:xfrm>
        </p:spPr>
        <p:txBody>
          <a:bodyPr/>
          <a:lstStyle/>
          <a:p>
            <a:r>
              <a:rPr lang="en-US" dirty="0"/>
              <a:t>A simple C# console application to demonstrate calling Power BI Admin API</a:t>
            </a:r>
          </a:p>
          <a:p>
            <a:pPr lvl="1"/>
            <a:r>
              <a:rPr lang="en-US" dirty="0"/>
              <a:t>Built using the Power BI .NET SDK</a:t>
            </a:r>
          </a:p>
          <a:p>
            <a:pPr lvl="1"/>
            <a:r>
              <a:rPr lang="en-US" dirty="0"/>
              <a:t>Source code can be viewed or downloaded from public GitHub repository</a:t>
            </a:r>
          </a:p>
          <a:p>
            <a:pPr lvl="1"/>
            <a:r>
              <a:rPr lang="en-US" b="1" dirty="0">
                <a:solidFill>
                  <a:srgbClr val="76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https://github.com/PowerBiDevCamp/PowerBiAdminApiDemo</a:t>
            </a:r>
            <a:r>
              <a:rPr lang="en-US" b="1" dirty="0"/>
              <a:t> 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D0550D-33D5-4FBC-BB04-EC82A8636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910" y="3060498"/>
            <a:ext cx="3530827" cy="37435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9C26BA-892D-43C7-B6D3-0C9D1A23F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5370" y="3858871"/>
            <a:ext cx="5961888" cy="2241804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1186796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Discovering Workspaces and Artifacts</a:t>
            </a:r>
          </a:p>
          <a:p>
            <a:r>
              <a:rPr lang="en-US" dirty="0"/>
              <a:t>Enforcing Governance</a:t>
            </a:r>
          </a:p>
          <a:p>
            <a:r>
              <a:rPr lang="en-US" dirty="0"/>
              <a:t>Scanning Workspaces</a:t>
            </a:r>
          </a:p>
          <a:p>
            <a:r>
              <a:rPr lang="en-US" dirty="0"/>
              <a:t>Extracting Activity Events</a:t>
            </a:r>
          </a:p>
          <a:p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290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GetGroupsAsAdmin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508653"/>
          </a:xfrm>
        </p:spPr>
        <p:txBody>
          <a:bodyPr/>
          <a:lstStyle/>
          <a:p>
            <a:r>
              <a:rPr lang="en-US" dirty="0"/>
              <a:t>Call </a:t>
            </a:r>
            <a:r>
              <a:rPr lang="en-US" sz="2000" b="1" dirty="0">
                <a:solidFill>
                  <a:srgbClr val="760000"/>
                </a:solidFill>
              </a:rPr>
              <a:t>GetGroupsAsAdmin</a:t>
            </a:r>
            <a:r>
              <a:rPr lang="en-US" dirty="0"/>
              <a:t> to inspect all workspaces in tenant</a:t>
            </a:r>
          </a:p>
          <a:p>
            <a:pPr lvl="1"/>
            <a:r>
              <a:rPr lang="en-US" dirty="0"/>
              <a:t>URL for Admin API call goes through </a:t>
            </a:r>
            <a:r>
              <a:rPr lang="en-US" b="1" dirty="0">
                <a:solidFill>
                  <a:srgbClr val="760000"/>
                </a:solidFill>
              </a:rPr>
              <a:t>admin</a:t>
            </a:r>
            <a:r>
              <a:rPr lang="en-US" dirty="0"/>
              <a:t> endpoint</a:t>
            </a:r>
          </a:p>
          <a:p>
            <a:pPr lvl="1" indent="0">
              <a:spcBef>
                <a:spcPts val="600"/>
              </a:spcBef>
              <a:buNone/>
            </a:pPr>
            <a:r>
              <a:rPr lang="en-US" sz="1800" dirty="0">
                <a:latin typeface="Lucida Console" panose="020B0609040504020204" pitchFamily="49" charset="0"/>
              </a:rPr>
              <a:t>https://api.powerbi.com/v1.0/myorg/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admin</a:t>
            </a:r>
            <a:r>
              <a:rPr lang="en-US" sz="1600" b="1" dirty="0">
                <a:latin typeface="Lucida Console" panose="020B0609040504020204" pitchFamily="49" charset="0"/>
              </a:rPr>
              <a:t>/groups?$top=100</a:t>
            </a:r>
            <a:endParaRPr lang="en-US" b="1" dirty="0">
              <a:latin typeface="Lucida Console" panose="020B0609040504020204" pitchFamily="49" charset="0"/>
            </a:endParaRPr>
          </a:p>
          <a:p>
            <a:pPr>
              <a:spcBef>
                <a:spcPts val="2400"/>
              </a:spcBef>
            </a:pPr>
            <a:r>
              <a:rPr lang="en-US" dirty="0"/>
              <a:t>Make use of the </a:t>
            </a:r>
            <a:r>
              <a:rPr lang="en-US" sz="2000" b="1" dirty="0">
                <a:solidFill>
                  <a:srgbClr val="760000"/>
                </a:solidFill>
              </a:rPr>
              <a:t>$filter</a:t>
            </a:r>
            <a:r>
              <a:rPr lang="en-US" dirty="0"/>
              <a:t> parameters </a:t>
            </a:r>
            <a:r>
              <a:rPr lang="en-US" sz="2000" b="1" dirty="0">
                <a:solidFill>
                  <a:srgbClr val="760000"/>
                </a:solidFill>
              </a:rPr>
              <a:t>type</a:t>
            </a:r>
            <a:r>
              <a:rPr lang="en-US" dirty="0"/>
              <a:t> and </a:t>
            </a:r>
            <a:r>
              <a:rPr lang="en-US" sz="2000" b="1" dirty="0">
                <a:solidFill>
                  <a:srgbClr val="760000"/>
                </a:solidFill>
              </a:rPr>
              <a:t>state</a:t>
            </a:r>
            <a:endParaRPr lang="en-US" b="1" dirty="0">
              <a:solidFill>
                <a:srgbClr val="760000"/>
              </a:solidFill>
            </a:endParaRPr>
          </a:p>
          <a:p>
            <a:pPr lvl="1"/>
            <a:r>
              <a:rPr lang="en-US" dirty="0"/>
              <a:t>These two query string parameters have been optimized for performance</a:t>
            </a:r>
          </a:p>
          <a:p>
            <a:pPr marL="796925" lvl="1" indent="0">
              <a:spcBef>
                <a:spcPts val="600"/>
              </a:spcBef>
              <a:buNone/>
            </a:pPr>
            <a:r>
              <a:rPr lang="en-US" sz="1800" b="1" dirty="0">
                <a:latin typeface="Lucida Console" panose="020B0609040504020204" pitchFamily="49" charset="0"/>
              </a:rPr>
              <a:t>$filter=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state </a:t>
            </a:r>
            <a:r>
              <a:rPr lang="en-US" sz="1800" b="1" dirty="0">
                <a:latin typeface="Lucida Console" panose="020B0609040504020204" pitchFamily="49" charset="0"/>
              </a:rPr>
              <a:t>eq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 'Active'</a:t>
            </a:r>
            <a:r>
              <a:rPr lang="en-US" sz="1800" b="1" dirty="0">
                <a:latin typeface="Lucida Console" panose="020B0609040504020204" pitchFamily="49" charset="0"/>
              </a:rPr>
              <a:t> and 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type </a:t>
            </a:r>
            <a:r>
              <a:rPr lang="en-US" sz="1800" b="1" dirty="0">
                <a:latin typeface="Lucida Console" panose="020B0609040504020204" pitchFamily="49" charset="0"/>
              </a:rPr>
              <a:t>eq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 'Workspace'</a:t>
            </a:r>
            <a:endParaRPr lang="en-US" b="1" dirty="0">
              <a:latin typeface="Lucida Console" panose="020B0609040504020204" pitchFamily="49" charset="0"/>
            </a:endParaRPr>
          </a:p>
          <a:p>
            <a:pPr>
              <a:spcBef>
                <a:spcPts val="2400"/>
              </a:spcBef>
            </a:pPr>
            <a:r>
              <a:rPr lang="en-US" dirty="0"/>
              <a:t>Call </a:t>
            </a:r>
            <a:r>
              <a:rPr lang="en-US" sz="2000" b="1" dirty="0">
                <a:solidFill>
                  <a:srgbClr val="760000"/>
                </a:solidFill>
              </a:rPr>
              <a:t>GetGroupsAsAdmin</a:t>
            </a:r>
            <a:r>
              <a:rPr lang="en-US" dirty="0"/>
              <a:t> using Power BI .NET SDK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21DD76-F323-4F82-909A-F983962C0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18" y="4872356"/>
            <a:ext cx="10151348" cy="152108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025785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5EB40-AB4A-4052-92C0-FFA29B90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Inspecting GetGroupsAsAdmin Response in Fiddler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FBDAA1-5C3A-4FBA-8821-B8F6A7A9CC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380"/>
          <a:stretch/>
        </p:blipFill>
        <p:spPr>
          <a:xfrm>
            <a:off x="1053210" y="1021591"/>
            <a:ext cx="9931522" cy="5702047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71508590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C06CE369-A702-4201-941D-9C8AC408A3A9}"/>
              </a:ext>
            </a:extLst>
          </p:cNvPr>
          <p:cNvSpPr/>
          <p:nvPr/>
        </p:nvSpPr>
        <p:spPr bwMode="auto">
          <a:xfrm>
            <a:off x="314323" y="3310855"/>
            <a:ext cx="11807827" cy="349317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4AC84-1AD6-4547-B0C9-3052E551F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GetGroupsAsAdmin with </a:t>
            </a:r>
            <a:r>
              <a:rPr lang="en-US" dirty="0">
                <a:solidFill>
                  <a:srgbClr val="760000"/>
                </a:solidFill>
              </a:rPr>
              <a:t>Expand</a:t>
            </a:r>
            <a:r>
              <a:rPr lang="en-US" dirty="0"/>
              <a:t> Parameter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009652-24F6-48B1-93BD-A12C0B73FC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Expand parameter can be used to populate workspace collections</a:t>
            </a:r>
          </a:p>
          <a:p>
            <a:pPr lvl="1"/>
            <a:r>
              <a:rPr lang="en-US" dirty="0"/>
              <a:t>Expand options include </a:t>
            </a:r>
            <a:r>
              <a:rPr lang="en-US" b="1" dirty="0">
                <a:solidFill>
                  <a:srgbClr val="760000"/>
                </a:solidFill>
              </a:rPr>
              <a:t>users</a:t>
            </a:r>
            <a:r>
              <a:rPr lang="en-US" dirty="0"/>
              <a:t>, </a:t>
            </a:r>
            <a:r>
              <a:rPr lang="en-US" b="1" dirty="0">
                <a:solidFill>
                  <a:srgbClr val="760000"/>
                </a:solidFill>
              </a:rPr>
              <a:t>reports</a:t>
            </a:r>
            <a:r>
              <a:rPr lang="en-US" dirty="0"/>
              <a:t>, </a:t>
            </a:r>
            <a:r>
              <a:rPr lang="en-US" b="1" dirty="0">
                <a:solidFill>
                  <a:srgbClr val="760000"/>
                </a:solidFill>
              </a:rPr>
              <a:t>dashboards</a:t>
            </a:r>
            <a:r>
              <a:rPr lang="en-US" dirty="0"/>
              <a:t>, </a:t>
            </a:r>
            <a:r>
              <a:rPr lang="en-US" b="1" dirty="0">
                <a:solidFill>
                  <a:srgbClr val="760000"/>
                </a:solidFill>
              </a:rPr>
              <a:t>datasets</a:t>
            </a:r>
            <a:r>
              <a:rPr lang="en-US" dirty="0"/>
              <a:t> and </a:t>
            </a:r>
            <a:r>
              <a:rPr lang="en-US" b="1" dirty="0">
                <a:solidFill>
                  <a:srgbClr val="760000"/>
                </a:solidFill>
              </a:rPr>
              <a:t>dataflows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F62691-3960-4760-9A49-8EFBB9AFD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31" y="2127628"/>
            <a:ext cx="7301749" cy="1037091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1409A96-D1C3-4F84-B85F-B59108D54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1685" y="3934555"/>
            <a:ext cx="3468963" cy="252156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DB4E4675-F3E3-471B-8986-8D0D78159B66}"/>
              </a:ext>
            </a:extLst>
          </p:cNvPr>
          <p:cNvGrpSpPr/>
          <p:nvPr/>
        </p:nvGrpSpPr>
        <p:grpSpPr>
          <a:xfrm>
            <a:off x="5917970" y="3411925"/>
            <a:ext cx="2624035" cy="1104427"/>
            <a:chOff x="6037713" y="3611622"/>
            <a:chExt cx="2624035" cy="110442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2B7024F-12B9-4FE6-A641-954808FF38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2477"/>
            <a:stretch/>
          </p:blipFill>
          <p:spPr>
            <a:xfrm>
              <a:off x="6037713" y="3611622"/>
              <a:ext cx="2156889" cy="851643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42277D5-37B4-4D88-8168-DE71B8ECEC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483366" y="4310177"/>
              <a:ext cx="1178382" cy="405872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AD72288-4B2B-4192-B5A3-FDBB4347B3E1}"/>
              </a:ext>
            </a:extLst>
          </p:cNvPr>
          <p:cNvGrpSpPr/>
          <p:nvPr/>
        </p:nvGrpSpPr>
        <p:grpSpPr>
          <a:xfrm>
            <a:off x="2862785" y="3696017"/>
            <a:ext cx="5667899" cy="993575"/>
            <a:chOff x="2982528" y="3895714"/>
            <a:chExt cx="5667899" cy="993575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957A2B0-F6F7-4BAE-95D9-E3754525A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82528" y="3895714"/>
              <a:ext cx="2464308" cy="828927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1DFC0E58-F10C-4BD7-92EE-AB7AC283349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29792" y="4485677"/>
              <a:ext cx="3320635" cy="403612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94F347D-5936-4A00-A0DB-8D709634575F}"/>
              </a:ext>
            </a:extLst>
          </p:cNvPr>
          <p:cNvGrpSpPr/>
          <p:nvPr/>
        </p:nvGrpSpPr>
        <p:grpSpPr>
          <a:xfrm>
            <a:off x="511277" y="4260922"/>
            <a:ext cx="8019407" cy="1673372"/>
            <a:chOff x="631020" y="4460619"/>
            <a:chExt cx="8019407" cy="167337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54514E0-7A8F-4DEA-9417-4354EA2255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11581"/>
            <a:stretch/>
          </p:blipFill>
          <p:spPr>
            <a:xfrm>
              <a:off x="631020" y="4460619"/>
              <a:ext cx="2166806" cy="1673372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2D5AE1B-AACA-4A87-BDFB-8DC729633B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78083" y="5035426"/>
              <a:ext cx="5972344" cy="22958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38DEA08-F8A9-490F-AC0A-82BD10E4F30F}"/>
              </a:ext>
            </a:extLst>
          </p:cNvPr>
          <p:cNvGrpSpPr/>
          <p:nvPr/>
        </p:nvGrpSpPr>
        <p:grpSpPr>
          <a:xfrm>
            <a:off x="2862785" y="5000377"/>
            <a:ext cx="5679220" cy="1173480"/>
            <a:chOff x="2862785" y="5000377"/>
            <a:chExt cx="5679220" cy="117348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E3EED0C-BF4D-40C0-8FD6-725C742A0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62785" y="5000377"/>
              <a:ext cx="2404808" cy="1173480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8E85F41C-50A0-424E-941C-371DDE9F13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86862" y="5851443"/>
              <a:ext cx="3655143" cy="0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353563F-FEAB-434A-A3B4-0032DEA7F7D3}"/>
              </a:ext>
            </a:extLst>
          </p:cNvPr>
          <p:cNvGrpSpPr/>
          <p:nvPr/>
        </p:nvGrpSpPr>
        <p:grpSpPr>
          <a:xfrm>
            <a:off x="5604419" y="5910774"/>
            <a:ext cx="2937586" cy="833920"/>
            <a:chOff x="5604419" y="5910774"/>
            <a:chExt cx="2937586" cy="83392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94B7F2F-C739-4AC2-B278-75AE5D7ED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04419" y="5910774"/>
              <a:ext cx="2072597" cy="833920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BB8855F-2C37-4BF6-A058-30F9E6B021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55160" y="6351073"/>
              <a:ext cx="1086845" cy="105046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591307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5BC63-3425-47AA-A76C-EBD13AD00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Workspace Membership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264A6C-8CB3-4276-A205-F9554DF62B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909036"/>
          </a:xfrm>
        </p:spPr>
        <p:txBody>
          <a:bodyPr/>
          <a:lstStyle/>
          <a:p>
            <a:r>
              <a:rPr lang="en-US" dirty="0"/>
              <a:t>Power BI Admin API cannot be used to create or manage workspace content</a:t>
            </a:r>
          </a:p>
          <a:p>
            <a:pPr lvl="1"/>
            <a:r>
              <a:rPr lang="en-US" dirty="0"/>
              <a:t>You must use Power BI User API to import PBIX files and manage datasets</a:t>
            </a:r>
          </a:p>
          <a:p>
            <a:endParaRPr lang="en-US" dirty="0"/>
          </a:p>
          <a:p>
            <a:r>
              <a:rPr lang="en-US" dirty="0"/>
              <a:t>Power BI Admin API provides the ability to add and delete workspace members</a:t>
            </a:r>
          </a:p>
          <a:p>
            <a:pPr lvl="1"/>
            <a:r>
              <a:rPr lang="en-US" dirty="0"/>
              <a:t>You can add your user account to any workspace as admin using Power BI Admin API</a:t>
            </a:r>
          </a:p>
          <a:p>
            <a:pPr lvl="1"/>
            <a:r>
              <a:rPr lang="en-US" dirty="0"/>
              <a:t>Once added as admin, you have total control over workspace using Power BI User API</a:t>
            </a:r>
          </a:p>
          <a:p>
            <a:pPr lvl="1"/>
            <a:endParaRPr lang="en-US" dirty="0"/>
          </a:p>
          <a:p>
            <a:r>
              <a:rPr lang="en-US" dirty="0"/>
              <a:t>Power BI Admin API operation to manage workspace members</a:t>
            </a:r>
          </a:p>
          <a:p>
            <a:pPr lvl="1"/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GetGroupUsersAsAdmin</a:t>
            </a:r>
          </a:p>
          <a:p>
            <a:pPr lvl="1"/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AddUserAsAdmin</a:t>
            </a:r>
          </a:p>
          <a:p>
            <a:pPr lvl="1"/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DeleteUserAsAdmin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854697-2585-49D8-B540-32D980C05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7517" y="4917239"/>
            <a:ext cx="6174198" cy="175757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302114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374EF-9E97-42C1-9732-10A7E638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GetCapacitiesAsAdmin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47E81-14C2-40B7-B6B9-6B8C686219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Returns a list of all capacities in the current Power BI tenant</a:t>
            </a:r>
          </a:p>
          <a:p>
            <a:pPr lvl="1"/>
            <a:r>
              <a:rPr lang="en-US" dirty="0"/>
              <a:t>Result includes id, display name, </a:t>
            </a:r>
            <a:r>
              <a:rPr lang="en-US" dirty="0" err="1"/>
              <a:t>sku</a:t>
            </a:r>
            <a:r>
              <a:rPr lang="en-US" dirty="0"/>
              <a:t>, state, region and list of admins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7F6AA2-0E04-49DE-82F7-E2D6475A0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318" y="2204031"/>
            <a:ext cx="3593378" cy="4421216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0B9EB3-13F7-428F-B99B-CB718196B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672" y="2204031"/>
            <a:ext cx="5137404" cy="87782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498619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C8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D37EFFF-D41E-43BC-806B-0841F366608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4162" y="4944165"/>
            <a:ext cx="4670594" cy="984885"/>
          </a:xfrm>
        </p:spPr>
        <p:txBody>
          <a:bodyPr/>
          <a:lstStyle/>
          <a:p>
            <a:pPr lvl="1"/>
            <a:r>
              <a:rPr lang="en-US" sz="2800" dirty="0">
                <a:solidFill>
                  <a:srgbClr val="000000"/>
                </a:solidFill>
              </a:rPr>
              <a:t>Rick Xu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Senior Program Manager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Power BI Team</a:t>
            </a:r>
          </a:p>
        </p:txBody>
      </p:sp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474162" y="3127577"/>
            <a:ext cx="11053773" cy="7694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800" dirty="0">
                <a:solidFill>
                  <a:srgbClr val="000000"/>
                </a:solidFill>
              </a:rPr>
              <a:t>Managing Power BI using the Power BI Admin APIs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56201C99-63BD-452F-AC83-D3D858EE0DD8}"/>
              </a:ext>
            </a:extLst>
          </p:cNvPr>
          <p:cNvSpPr txBox="1">
            <a:spLocks/>
          </p:cNvSpPr>
          <p:nvPr/>
        </p:nvSpPr>
        <p:spPr>
          <a:xfrm>
            <a:off x="7017314" y="4944165"/>
            <a:ext cx="4670594" cy="984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3pPr>
            <a:lvl4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05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4" indent="0" algn="l" defTabSz="932742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3274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800">
                <a:solidFill>
                  <a:srgbClr val="000000"/>
                </a:solidFill>
              </a:rPr>
              <a:t>Ted Pattison</a:t>
            </a:r>
          </a:p>
          <a:p>
            <a:pPr lvl="1"/>
            <a:r>
              <a:rPr lang="en-US">
                <a:solidFill>
                  <a:srgbClr val="000000"/>
                </a:solidFill>
              </a:rPr>
              <a:t>Principal Program Manager</a:t>
            </a:r>
          </a:p>
          <a:p>
            <a:pPr lvl="1"/>
            <a:r>
              <a:rPr lang="en-US">
                <a:solidFill>
                  <a:srgbClr val="000000"/>
                </a:solidFill>
              </a:rPr>
              <a:t>Power BI Customer Advisory Team (PBICAT)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1073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3CF86-0A60-4D65-B8C1-A0EEBCB85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GetCapacityUsersAsAdmin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C2456-AE41-46A7-A626-B6CC6B7055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Returns a list of all users for a specific capacity</a:t>
            </a:r>
          </a:p>
          <a:p>
            <a:pPr lvl="1"/>
            <a:r>
              <a:rPr lang="en-US" sz="1800" b="1" dirty="0" err="1">
                <a:solidFill>
                  <a:srgbClr val="760000"/>
                </a:solidFill>
              </a:rPr>
              <a:t>capacityUserAccesRight</a:t>
            </a:r>
            <a:r>
              <a:rPr lang="en-US" dirty="0"/>
              <a:t> indicates whether user has admin permissions or assign permissions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A21258-8C78-412D-98E0-954FD0732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2067" y="2135425"/>
            <a:ext cx="4842456" cy="4351506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B83D2C-F358-4EBA-90B8-B1BC810E3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511" y="2135425"/>
            <a:ext cx="5624312" cy="1043261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642196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GetDatasetsInGroupAsAdmin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84830"/>
          </a:xfrm>
        </p:spPr>
        <p:txBody>
          <a:bodyPr/>
          <a:lstStyle/>
          <a:p>
            <a:r>
              <a:rPr lang="en-US" dirty="0"/>
              <a:t>Get operation contains workspace ID in URL</a:t>
            </a:r>
          </a:p>
          <a:p>
            <a:pPr lvl="1"/>
            <a:r>
              <a:rPr lang="en-US" sz="1800" dirty="0"/>
              <a:t>https://api.powerbi.com/v1.0/myorg/admin/groups/</a:t>
            </a:r>
            <a:r>
              <a:rPr lang="en-US" sz="1800" b="1" dirty="0">
                <a:solidFill>
                  <a:srgbClr val="760000"/>
                </a:solidFill>
              </a:rPr>
              <a:t>{WorkspaceId}</a:t>
            </a:r>
            <a:r>
              <a:rPr lang="en-US" sz="1800" dirty="0"/>
              <a:t>/datasets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0AF00F-C941-4586-9D27-6B2E0EFFB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277" y="2159026"/>
            <a:ext cx="3943521" cy="3445855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9F86F1-951D-4AF7-96DE-7395CFE61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811" y="2159026"/>
            <a:ext cx="6723532" cy="1111072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23020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GetDatasourcesAsAdmin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Allows you to discover all datasources for a specific dataset</a:t>
            </a:r>
          </a:p>
          <a:p>
            <a:pPr lvl="1"/>
            <a:r>
              <a:rPr lang="en-US" dirty="0"/>
              <a:t>JSON result contains datasource type, connection details, </a:t>
            </a:r>
            <a:r>
              <a:rPr lang="en-US" sz="1800" b="1" dirty="0" err="1">
                <a:solidFill>
                  <a:srgbClr val="760000"/>
                </a:solidFill>
              </a:rPr>
              <a:t>datasourceId</a:t>
            </a:r>
            <a:r>
              <a:rPr lang="en-US" dirty="0"/>
              <a:t> and </a:t>
            </a:r>
            <a:r>
              <a:rPr lang="en-US" sz="1800" b="1" dirty="0" err="1">
                <a:solidFill>
                  <a:srgbClr val="760000"/>
                </a:solidFill>
              </a:rPr>
              <a:t>gatewayId</a:t>
            </a:r>
            <a:endParaRPr lang="en-US" b="1" dirty="0">
              <a:solidFill>
                <a:srgbClr val="76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A1C523-C411-4334-A01F-32C9FD637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790" y="2104602"/>
            <a:ext cx="7638288" cy="141122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133FB8-60CA-4D5B-8DD9-35B911840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804" y="3673153"/>
            <a:ext cx="6866354" cy="3214038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8839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GetRefreshablesAsAdmin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323439"/>
          </a:xfrm>
        </p:spPr>
        <p:txBody>
          <a:bodyPr/>
          <a:lstStyle/>
          <a:p>
            <a:r>
              <a:rPr lang="en-US" dirty="0"/>
              <a:t>Returns a list of all datasets and dataflows which support refresh</a:t>
            </a:r>
          </a:p>
          <a:p>
            <a:pPr lvl="1"/>
            <a:r>
              <a:rPr lang="en-US" dirty="0"/>
              <a:t>Results include start time, end time and status of last request</a:t>
            </a:r>
          </a:p>
          <a:p>
            <a:pPr lvl="1"/>
            <a:r>
              <a:rPr lang="en-US" dirty="0"/>
              <a:t>Results include scheduling configuration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3CFBE6-201E-41EB-B635-A2AACBB90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900" y="2661202"/>
            <a:ext cx="5402687" cy="85603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46F54C-9657-49D4-A571-9309C9C89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4814" y="2279669"/>
            <a:ext cx="3695279" cy="4327955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353413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EC098-5E21-4DC3-AB25-B63E344C9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GetImportsAsAdmin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A50BB-0B80-45B5-99D4-E6372A27A8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15991"/>
          </a:xfrm>
        </p:spPr>
        <p:txBody>
          <a:bodyPr/>
          <a:lstStyle/>
          <a:p>
            <a:r>
              <a:rPr lang="en-US" dirty="0"/>
              <a:t>Tracks Power BI artifacts imported from PBIX, RDL &amp; JSON files</a:t>
            </a:r>
          </a:p>
          <a:p>
            <a:pPr lvl="1"/>
            <a:r>
              <a:rPr lang="en-US" dirty="0"/>
              <a:t>PBIX files used to import datasets and/or reports</a:t>
            </a:r>
          </a:p>
          <a:p>
            <a:pPr lvl="1"/>
            <a:r>
              <a:rPr lang="en-US" dirty="0"/>
              <a:t>RDL files used to import paginated reports</a:t>
            </a:r>
          </a:p>
          <a:p>
            <a:pPr lvl="1"/>
            <a:r>
              <a:rPr lang="en-US" dirty="0"/>
              <a:t>JSON files used to import dataflows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0FCE2F-0F13-4AB8-AE18-C0CA2D94B8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77"/>
          <a:stretch/>
        </p:blipFill>
        <p:spPr>
          <a:xfrm>
            <a:off x="6067719" y="3134837"/>
            <a:ext cx="6191621" cy="36003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1730F3-6144-4F8A-9CEA-84A3F7BCC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408" y="3134837"/>
            <a:ext cx="4597908" cy="915924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139138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Power BI Admin API Discovery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762842"/>
          </a:xfrm>
        </p:spPr>
        <p:txBody>
          <a:bodyPr/>
          <a:lstStyle/>
          <a:p>
            <a:r>
              <a:rPr lang="en-US" sz="2000" dirty="0"/>
              <a:t>GetReportsAsAdmin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GetDashboardsAsAdmin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GetAppsAsAdmin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D0E86B-89C3-48D0-982B-EB6304EE7F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52"/>
          <a:stretch/>
        </p:blipFill>
        <p:spPr>
          <a:xfrm>
            <a:off x="915420" y="1628781"/>
            <a:ext cx="4114537" cy="18112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B1C7C7-68F2-4491-88E5-872340DC7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426" y="3928025"/>
            <a:ext cx="4114543" cy="11821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D238C0-B765-4464-9EB8-4F7F0A2112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83" r="1212"/>
          <a:stretch/>
        </p:blipFill>
        <p:spPr>
          <a:xfrm>
            <a:off x="915420" y="5599942"/>
            <a:ext cx="4114548" cy="103630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334791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Discovering Workspaces and Artifacts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Enforcing Governance</a:t>
            </a:r>
          </a:p>
          <a:p>
            <a:r>
              <a:rPr lang="en-US" dirty="0"/>
              <a:t>Scanning Workspaces</a:t>
            </a:r>
          </a:p>
          <a:p>
            <a:r>
              <a:rPr lang="en-US" dirty="0"/>
              <a:t>Extracting Activity Events</a:t>
            </a:r>
          </a:p>
          <a:p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924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Answering the question "Who has access to What?"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770537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GetDatasetUsersAsAdmin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Who has access to a specific dataset?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GetReportUsersAsAdmin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Who has access to a specific report?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GetDashboardUsersAsAdmin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Who has access to a specific dashboard?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GetDataflowUsersAsAdmin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Who has access to a specific dataflow?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GetAppUsersAsAdmin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Who has access to a specific app?</a:t>
            </a:r>
          </a:p>
        </p:txBody>
      </p:sp>
    </p:spTree>
    <p:extLst>
      <p:ext uri="{BB962C8B-B14F-4D97-AF65-F5344CB8AC3E}">
        <p14:creationId xmlns:p14="http://schemas.microsoft.com/office/powerpoint/2010/main" val="17834063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9A59C-9016-4BED-9F15-6002C74EB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GetReportUsersAsAdmin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0C6B45-7FBF-435B-A875-D3F8443F3A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8" b="3500"/>
          <a:stretch/>
        </p:blipFill>
        <p:spPr>
          <a:xfrm>
            <a:off x="8285305" y="1220813"/>
            <a:ext cx="3912362" cy="4497572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530C38-83FB-4A9A-81BB-22931EBDD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4" y="1220813"/>
            <a:ext cx="7751041" cy="1586587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513561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BD2B1-5A73-4119-8856-D5F8B3CA5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Continuation Tokens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7E53D0-6D74-4F6A-BC0E-4A3240E40B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555367"/>
          </a:xfrm>
        </p:spPr>
        <p:txBody>
          <a:bodyPr/>
          <a:lstStyle/>
          <a:p>
            <a:r>
              <a:rPr lang="en-US" dirty="0"/>
              <a:t>Some Admin API operation have potential to return significant volume of data</a:t>
            </a:r>
          </a:p>
          <a:p>
            <a:pPr lvl="1"/>
            <a:r>
              <a:rPr lang="en-US" dirty="0"/>
              <a:t>Admin API operations might need to return volume of data too large for single HTTP request</a:t>
            </a:r>
          </a:p>
          <a:p>
            <a:pPr lvl="1"/>
            <a:r>
              <a:rPr lang="en-US" dirty="0"/>
              <a:t>Continuation tokens used to return large volumes of data over series of HTTP requests</a:t>
            </a:r>
          </a:p>
          <a:p>
            <a:pPr>
              <a:spcBef>
                <a:spcPts val="1200"/>
              </a:spcBef>
            </a:pPr>
            <a:r>
              <a:rPr lang="en-US" dirty="0"/>
              <a:t>How do you call Admin API operation that returns continuation tokens?</a:t>
            </a:r>
          </a:p>
          <a:p>
            <a:pPr lvl="1"/>
            <a:r>
              <a:rPr lang="en-US" dirty="0"/>
              <a:t>First call is made without passing continuation token</a:t>
            </a:r>
          </a:p>
          <a:p>
            <a:pPr lvl="1"/>
            <a:r>
              <a:rPr lang="en-US" dirty="0"/>
              <a:t>Any call that returns with a continuation token indicates there's more data</a:t>
            </a:r>
          </a:p>
          <a:p>
            <a:pPr lvl="1"/>
            <a:r>
              <a:rPr lang="en-US" dirty="0"/>
              <a:t>After first call, all subsequent calls must pass continuation token from previous response</a:t>
            </a:r>
          </a:p>
          <a:p>
            <a:pPr lvl="1"/>
            <a:r>
              <a:rPr lang="en-US" dirty="0"/>
              <a:t>The final call returns with no continuation token indicating that all data has been retrieved</a:t>
            </a:r>
          </a:p>
          <a:p>
            <a:pPr>
              <a:spcBef>
                <a:spcPts val="1200"/>
              </a:spcBef>
            </a:pPr>
            <a:r>
              <a:rPr lang="en-US" dirty="0"/>
              <a:t>Admin API operations that return continuation tokens</a:t>
            </a:r>
          </a:p>
          <a:p>
            <a:pPr lvl="1"/>
            <a:r>
              <a:rPr lang="en-US" sz="1600" b="1" dirty="0">
                <a:solidFill>
                  <a:srgbClr val="760000"/>
                </a:solidFill>
              </a:rPr>
              <a:t>GetUserArtifactAccessAsAdmin</a:t>
            </a:r>
          </a:p>
          <a:p>
            <a:pPr lvl="1"/>
            <a:r>
              <a:rPr lang="en-US" sz="1600" b="1" dirty="0">
                <a:solidFill>
                  <a:srgbClr val="760000"/>
                </a:solidFill>
              </a:rPr>
              <a:t>GetUserSubscriptionsAsAdmin</a:t>
            </a:r>
          </a:p>
          <a:p>
            <a:pPr lvl="1"/>
            <a:r>
              <a:rPr lang="en-US" sz="1600" b="1" dirty="0">
                <a:solidFill>
                  <a:srgbClr val="760000"/>
                </a:solidFill>
              </a:rPr>
              <a:t>GetUnusedArtifactsAsAdmin</a:t>
            </a:r>
          </a:p>
          <a:p>
            <a:pPr lvl="1"/>
            <a:r>
              <a:rPr lang="en-US" sz="1600" b="1" dirty="0">
                <a:solidFill>
                  <a:srgbClr val="760000"/>
                </a:solidFill>
              </a:rPr>
              <a:t>GetActivityEvents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3901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5F895-0FB1-4BE2-995F-1CAC4B7DE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to Power BI Dev Camp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27F8620-5147-4FFF-A1D6-B0C7C2A204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Power BI Dev Camp Portal - </a:t>
            </a:r>
            <a:r>
              <a:rPr lang="en-US" dirty="0">
                <a:hlinkClick r:id="rId2"/>
              </a:rPr>
              <a:t>https://powerbidevcamp.net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13F42C-BE05-4FED-B98F-1343DAA06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8" y="1744020"/>
            <a:ext cx="7709225" cy="506000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2483309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GetUserArtifactAccessAsAdmin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D2B5CEF-3AE5-4BBB-AD21-A3D921A4F8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Used to discover which artifacts can be accessed by a specific user</a:t>
            </a:r>
          </a:p>
          <a:p>
            <a:pPr lvl="1"/>
            <a:r>
              <a:rPr lang="en-US" dirty="0"/>
              <a:t>UserId can be UPN (</a:t>
            </a:r>
            <a:r>
              <a:rPr lang="en-US" sz="1400" b="1" dirty="0">
                <a:solidFill>
                  <a:srgbClr val="760000"/>
                </a:solidFill>
              </a:rPr>
              <a:t>bob@acmecorp.com</a:t>
            </a:r>
            <a:r>
              <a:rPr lang="en-US" dirty="0"/>
              <a:t>) or GUID for Azure AD user account (aka GraphId)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BE3F39-EA71-42EE-BBAF-0A690EA9A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074" y="2166925"/>
            <a:ext cx="10521724" cy="4545259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sp>
        <p:nvSpPr>
          <p:cNvPr id="7" name="Arrow: Pentagon 6">
            <a:extLst>
              <a:ext uri="{FF2B5EF4-FFF2-40B4-BE49-F238E27FC236}">
                <a16:creationId xmlns:a16="http://schemas.microsoft.com/office/drawing/2014/main" id="{F378787C-7B13-4FE9-A69F-B457FC3ABFCC}"/>
              </a:ext>
            </a:extLst>
          </p:cNvPr>
          <p:cNvSpPr/>
          <p:nvPr/>
        </p:nvSpPr>
        <p:spPr bwMode="auto">
          <a:xfrm>
            <a:off x="641287" y="2907965"/>
            <a:ext cx="1058192" cy="264919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First </a:t>
            </a:r>
            <a:r>
              <a:rPr lang="en-US" sz="100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Call</a:t>
            </a: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B481CE52-25CC-448E-88F9-A849B3F5C7DF}"/>
              </a:ext>
            </a:extLst>
          </p:cNvPr>
          <p:cNvSpPr/>
          <p:nvPr/>
        </p:nvSpPr>
        <p:spPr bwMode="auto">
          <a:xfrm>
            <a:off x="292943" y="4614187"/>
            <a:ext cx="1656906" cy="307584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Subsequent Calls</a:t>
            </a: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DF48BDD4-06E6-4364-B497-6F56CE33F07A}"/>
              </a:ext>
            </a:extLst>
          </p:cNvPr>
          <p:cNvSpPr/>
          <p:nvPr/>
        </p:nvSpPr>
        <p:spPr bwMode="auto">
          <a:xfrm>
            <a:off x="125288" y="3768462"/>
            <a:ext cx="1656906" cy="307584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Did Call return token?</a:t>
            </a:r>
          </a:p>
        </p:txBody>
      </p:sp>
    </p:spTree>
    <p:extLst>
      <p:ext uri="{BB962C8B-B14F-4D97-AF65-F5344CB8AC3E}">
        <p14:creationId xmlns:p14="http://schemas.microsoft.com/office/powerpoint/2010/main" val="15570513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87C43-E8A9-4B87-8065-08B587B82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GetUserArtifactAccessAsAdmin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C91B6-D875-454E-8BA6-38F9156D6C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30887"/>
          </a:xfrm>
        </p:spPr>
        <p:txBody>
          <a:bodyPr/>
          <a:lstStyle/>
          <a:p>
            <a:r>
              <a:rPr lang="en-US" dirty="0"/>
              <a:t>Results from multiple calls must be appended together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58123-81CE-4CCB-AA66-E2F240E7F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505" y="1830963"/>
            <a:ext cx="9545456" cy="4123523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sp>
        <p:nvSpPr>
          <p:cNvPr id="9" name="Arrow: Pentagon 8">
            <a:extLst>
              <a:ext uri="{FF2B5EF4-FFF2-40B4-BE49-F238E27FC236}">
                <a16:creationId xmlns:a16="http://schemas.microsoft.com/office/drawing/2014/main" id="{A4BD8B06-72CD-40BE-8D63-C82AADC958D7}"/>
              </a:ext>
            </a:extLst>
          </p:cNvPr>
          <p:cNvSpPr/>
          <p:nvPr/>
        </p:nvSpPr>
        <p:spPr bwMode="auto">
          <a:xfrm>
            <a:off x="86116" y="2050196"/>
            <a:ext cx="2069256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create collection variable</a:t>
            </a:r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A11E7AEC-136C-40DD-9777-2811F4E6B512}"/>
              </a:ext>
            </a:extLst>
          </p:cNvPr>
          <p:cNvSpPr/>
          <p:nvPr/>
        </p:nvSpPr>
        <p:spPr bwMode="auto">
          <a:xfrm>
            <a:off x="718457" y="2851182"/>
            <a:ext cx="1469572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append results</a:t>
            </a: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B5868FFE-00BA-4FA0-83EC-BBC4B9D8D383}"/>
              </a:ext>
            </a:extLst>
          </p:cNvPr>
          <p:cNvSpPr/>
          <p:nvPr/>
        </p:nvSpPr>
        <p:spPr bwMode="auto">
          <a:xfrm>
            <a:off x="892628" y="4418724"/>
            <a:ext cx="1469572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append 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1DB512-3511-4EC7-9711-EDA8C449D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4365" y="2680501"/>
            <a:ext cx="3861175" cy="4202339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030318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GetUserSubscriptionsAsAdmin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80F836-2664-4B0B-B162-FFF0E81E5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37" y="1170729"/>
            <a:ext cx="9985533" cy="2424504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B00919-A134-4F87-8A55-A1AB52869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2" y="2939143"/>
            <a:ext cx="3420292" cy="3948380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40542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GetUnusedArtifactsAsAdmin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869743"/>
          </a:xfrm>
        </p:spPr>
        <p:txBody>
          <a:bodyPr/>
          <a:lstStyle/>
          <a:p>
            <a:r>
              <a:rPr lang="en-US" dirty="0"/>
              <a:t>Returns list of artifacts in workspace not accessed in last 30 days</a:t>
            </a:r>
          </a:p>
          <a:p>
            <a:pPr lvl="1"/>
            <a:r>
              <a:rPr lang="en-US" dirty="0"/>
              <a:t>Each call must target a single workspace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AD9C16-3C71-4985-AE0B-096BB2817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887" y="2250588"/>
            <a:ext cx="8268237" cy="2178996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F9A4B4-1213-4D54-869A-7B1B8CB8E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2762" y="3822306"/>
            <a:ext cx="3498440" cy="2963145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353352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 Widely Shared Artifacts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61966"/>
          </a:xfrm>
        </p:spPr>
        <p:txBody>
          <a:bodyPr/>
          <a:lstStyle/>
          <a:p>
            <a:r>
              <a:rPr lang="en-US" dirty="0"/>
              <a:t>Find reports which have been shared to entire organization</a:t>
            </a:r>
          </a:p>
          <a:p>
            <a:pPr lvl="1"/>
            <a:r>
              <a:rPr lang="en-US" sz="1800" dirty="0">
                <a:hlinkClick r:id="rId2"/>
              </a:rPr>
              <a:t>https://api.powerbi.com/v1.0/myorg/admin/widelySharedArtifacts/linksSharedToWholeOrganization</a:t>
            </a:r>
            <a:r>
              <a:rPr lang="en-US" sz="1800" dirty="0"/>
              <a:t> </a:t>
            </a:r>
          </a:p>
          <a:p>
            <a:r>
              <a:rPr lang="en-US" dirty="0"/>
              <a:t>Find reports which have been exposed to public Internet using Publish to Web </a:t>
            </a:r>
          </a:p>
          <a:p>
            <a:pPr lvl="1"/>
            <a:r>
              <a:rPr lang="en-US" sz="1800" dirty="0">
                <a:hlinkClick r:id="rId3"/>
              </a:rPr>
              <a:t>https://api.powerbi.com/v1.0/myorg/admin/widelySharedArtifacts/publishedToWeb</a:t>
            </a:r>
            <a:r>
              <a:rPr lang="en-US" sz="1800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635A18-25B7-4A33-BF93-7397F6CA71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409"/>
          <a:stretch/>
        </p:blipFill>
        <p:spPr>
          <a:xfrm>
            <a:off x="1352614" y="3011833"/>
            <a:ext cx="8066750" cy="371776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45838759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Discovering Workspaces and Artifacts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Enforcing Governance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Scanning Workspaces</a:t>
            </a:r>
          </a:p>
          <a:p>
            <a:r>
              <a:rPr lang="en-US" dirty="0"/>
              <a:t>Extracting Activity Events</a:t>
            </a:r>
          </a:p>
          <a:p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160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Guidance for Calling GetGroupsAsAdmin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493264"/>
          </a:xfrm>
        </p:spPr>
        <p:txBody>
          <a:bodyPr/>
          <a:lstStyle/>
          <a:p>
            <a:r>
              <a:rPr lang="en-US" dirty="0"/>
              <a:t>Optimize calls to 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Make use of the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$filter</a:t>
            </a:r>
            <a:r>
              <a:rPr lang="en-US" dirty="0"/>
              <a:t> parameters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type</a:t>
            </a:r>
            <a:r>
              <a:rPr lang="en-US" dirty="0"/>
              <a:t> and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state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Be mindful of the extra data returned when using the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$expand</a:t>
            </a:r>
            <a:r>
              <a:rPr lang="en-US" dirty="0"/>
              <a:t> filter</a:t>
            </a:r>
          </a:p>
          <a:p>
            <a:pPr>
              <a:spcBef>
                <a:spcPts val="1200"/>
              </a:spcBef>
            </a:pPr>
            <a:r>
              <a:rPr lang="en-US" dirty="0"/>
              <a:t>Understand limitations for calling 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r>
              <a:rPr lang="en-US" dirty="0"/>
              <a:t> API calls limited to 50 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Condensed"/>
              </a:rPr>
              <a:t>calls/hour/tenant</a:t>
            </a:r>
          </a:p>
          <a:p>
            <a:pPr lvl="1"/>
            <a:r>
              <a:rPr lang="en-US" dirty="0"/>
              <a:t>Calls to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r>
              <a:rPr lang="en-US" dirty="0"/>
              <a:t> taking more than 30 seconds will be terminated</a:t>
            </a:r>
          </a:p>
          <a:p>
            <a:pPr>
              <a:spcBef>
                <a:spcPts val="1200"/>
              </a:spcBef>
            </a:pPr>
            <a:r>
              <a:rPr lang="en-US" dirty="0"/>
              <a:t>Workspace Scanner API provides more scalable alternative to 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Asynchronous, non-blocking API design avoids limitations of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GetGroupsAsAdmin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2334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B80DC-F1FC-474E-BB68-3D7A7731B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Workspace Scan API Based on Three API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BC95B-9083-4E62-8FD5-BD8D7A9D5D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970044"/>
          </a:xfrm>
        </p:spPr>
        <p:txBody>
          <a:bodyPr/>
          <a:lstStyle/>
          <a:p>
            <a:r>
              <a:rPr lang="en-US" sz="24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PostWorkspaceInfo</a:t>
            </a:r>
            <a:endParaRPr lang="en-US" b="1" dirty="0">
              <a:solidFill>
                <a:srgbClr val="76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Start asynchronous job to scan one or more workspaces</a:t>
            </a:r>
          </a:p>
          <a:p>
            <a:pPr>
              <a:spcBef>
                <a:spcPts val="1200"/>
              </a:spcBef>
            </a:pPr>
            <a:r>
              <a:rPr lang="en-US" sz="24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GetScanStatus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Check on the status of a workspace scan job</a:t>
            </a:r>
          </a:p>
          <a:p>
            <a:pPr>
              <a:spcBef>
                <a:spcPts val="1200"/>
              </a:spcBef>
            </a:pPr>
            <a:r>
              <a:rPr lang="en-US" sz="24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GetScanResult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Consume the results of completed workspace scan job</a:t>
            </a:r>
          </a:p>
        </p:txBody>
      </p:sp>
    </p:spTree>
    <p:extLst>
      <p:ext uri="{BB962C8B-B14F-4D97-AF65-F5344CB8AC3E}">
        <p14:creationId xmlns:p14="http://schemas.microsoft.com/office/powerpoint/2010/main" val="250882540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0ADACFA0-77FA-4638-A947-A9E7546E77B7}"/>
              </a:ext>
            </a:extLst>
          </p:cNvPr>
          <p:cNvSpPr/>
          <p:nvPr/>
        </p:nvSpPr>
        <p:spPr bwMode="auto">
          <a:xfrm>
            <a:off x="9400557" y="961160"/>
            <a:ext cx="2753341" cy="584286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REST 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92F5C3-FC2E-41BE-AB79-E657EBFEF8E5}"/>
              </a:ext>
            </a:extLst>
          </p:cNvPr>
          <p:cNvSpPr/>
          <p:nvPr/>
        </p:nvSpPr>
        <p:spPr bwMode="auto">
          <a:xfrm>
            <a:off x="488690" y="961160"/>
            <a:ext cx="2867386" cy="5842865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Custom Application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979019-5784-42B8-B90D-5874DD3E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 Workspace API Called using Asynchronous Pattern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4DD3966-F70D-4FBE-B431-66FBD676B64A}"/>
              </a:ext>
            </a:extLst>
          </p:cNvPr>
          <p:cNvGrpSpPr/>
          <p:nvPr/>
        </p:nvGrpSpPr>
        <p:grpSpPr>
          <a:xfrm>
            <a:off x="1491427" y="5631904"/>
            <a:ext cx="9452651" cy="813949"/>
            <a:chOff x="1424151" y="5895251"/>
            <a:chExt cx="9594541" cy="826167"/>
          </a:xfrm>
        </p:grpSpPr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A406659B-A027-4A5C-A290-DABFCC054348}"/>
                </a:ext>
              </a:extLst>
            </p:cNvPr>
            <p:cNvSpPr/>
            <p:nvPr/>
          </p:nvSpPr>
          <p:spPr bwMode="auto">
            <a:xfrm flipH="1">
              <a:off x="2628863" y="6095956"/>
              <a:ext cx="8389829" cy="455766"/>
            </a:xfrm>
            <a:prstGeom prst="rightArrow">
              <a:avLst>
                <a:gd name="adj1" fmla="val 67959"/>
                <a:gd name="adj2" fmla="val 8343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GetScanResult </a:t>
              </a: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- https://api.powerbi.com/v1.0/myorg/admin/workspaces/scanResult/</a:t>
              </a:r>
              <a:r>
                <a:rPr lang="en-US" sz="1200" b="1" dirty="0">
                  <a:solidFill>
                    <a:srgbClr val="A80000"/>
                  </a:solidFill>
                  <a:ea typeface="Segoe UI" pitchFamily="34" charset="0"/>
                  <a:cs typeface="Segoe UI" pitchFamily="34" charset="0"/>
                </a:rPr>
                <a:t>{ScanId}</a:t>
              </a:r>
            </a:p>
          </p:txBody>
        </p:sp>
        <p:sp>
          <p:nvSpPr>
            <p:cNvPr id="30" name="Rectangle: Folded Corner 29">
              <a:extLst>
                <a:ext uri="{FF2B5EF4-FFF2-40B4-BE49-F238E27FC236}">
                  <a16:creationId xmlns:a16="http://schemas.microsoft.com/office/drawing/2014/main" id="{D92F17CC-37BF-4313-B804-ECF87D852A29}"/>
                </a:ext>
              </a:extLst>
            </p:cNvPr>
            <p:cNvSpPr/>
            <p:nvPr/>
          </p:nvSpPr>
          <p:spPr bwMode="auto">
            <a:xfrm>
              <a:off x="1424151" y="5895251"/>
              <a:ext cx="1026645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workspace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info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F5F0679-1A5D-4904-A2DE-C3E0304A72EB}"/>
              </a:ext>
            </a:extLst>
          </p:cNvPr>
          <p:cNvGrpSpPr/>
          <p:nvPr/>
        </p:nvGrpSpPr>
        <p:grpSpPr>
          <a:xfrm>
            <a:off x="1622051" y="1755214"/>
            <a:ext cx="10375033" cy="550059"/>
            <a:chOff x="1622051" y="1755214"/>
            <a:chExt cx="10375033" cy="55005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9E940E8-AF1E-4505-A546-0A424C8F2F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520" r="15091" b="1"/>
            <a:stretch/>
          </p:blipFill>
          <p:spPr>
            <a:xfrm>
              <a:off x="9767915" y="1755214"/>
              <a:ext cx="2229169" cy="5500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179AFD0F-033B-4EFD-98E3-B2DB25D8A52C}"/>
                </a:ext>
              </a:extLst>
            </p:cNvPr>
            <p:cNvSpPr/>
            <p:nvPr/>
          </p:nvSpPr>
          <p:spPr bwMode="auto">
            <a:xfrm>
              <a:off x="1622051" y="1773085"/>
              <a:ext cx="8286168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PostWorkspaceInfo</a:t>
              </a:r>
              <a:r>
                <a:rPr lang="en-US" sz="11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 - https://api.powerbi.com/v1.0/myorg/admin/workspaces/getInfo?</a:t>
              </a:r>
              <a:r>
                <a:rPr lang="en-US" sz="1100" b="1" dirty="0">
                  <a:solidFill>
                    <a:schemeClr val="tx2">
                      <a:lumMod val="75000"/>
                      <a:lumOff val="25000"/>
                    </a:schemeClr>
                  </a:solidFill>
                  <a:ea typeface="Segoe UI" pitchFamily="34" charset="0"/>
                  <a:cs typeface="Segoe UI" pitchFamily="34" charset="0"/>
                </a:rPr>
                <a:t>datasourceDetails</a:t>
              </a:r>
              <a:r>
                <a:rPr lang="en-US" sz="11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=</a:t>
              </a:r>
              <a:r>
                <a:rPr lang="en-US" sz="11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true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7B7FD51-BFBA-4E0A-B40F-0223607F6B20}"/>
              </a:ext>
            </a:extLst>
          </p:cNvPr>
          <p:cNvGrpSpPr/>
          <p:nvPr/>
        </p:nvGrpSpPr>
        <p:grpSpPr>
          <a:xfrm>
            <a:off x="1670431" y="2855333"/>
            <a:ext cx="8936790" cy="1140653"/>
            <a:chOff x="1670431" y="2855333"/>
            <a:chExt cx="8936790" cy="1140653"/>
          </a:xfrm>
        </p:grpSpPr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CE6B0E7B-0D41-4FEC-A767-65E35C219D6B}"/>
                </a:ext>
              </a:extLst>
            </p:cNvPr>
            <p:cNvSpPr/>
            <p:nvPr/>
          </p:nvSpPr>
          <p:spPr bwMode="auto">
            <a:xfrm flipH="1">
              <a:off x="1670431" y="2855333"/>
              <a:ext cx="8936790" cy="455766"/>
            </a:xfrm>
            <a:prstGeom prst="rightArrow">
              <a:avLst>
                <a:gd name="adj1" fmla="val 67959"/>
                <a:gd name="adj2" fmla="val 9388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GetScanStatus </a:t>
              </a: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- https://api.powerbi.com/v1.0/myorg/admin/workspaces/scanStatus/</a:t>
              </a: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{ScanId}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3108575-83C2-4C3A-A793-26BBD6884D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44054" y="3284278"/>
              <a:ext cx="2668524" cy="71170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44B6309-DC5C-4C08-B993-B7D3754C01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59859" y="3842066"/>
              <a:ext cx="758518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AF9313D-2A08-4384-B544-18848B2F70CA}"/>
              </a:ext>
            </a:extLst>
          </p:cNvPr>
          <p:cNvGrpSpPr/>
          <p:nvPr/>
        </p:nvGrpSpPr>
        <p:grpSpPr>
          <a:xfrm>
            <a:off x="1670431" y="4411217"/>
            <a:ext cx="9178856" cy="1074206"/>
            <a:chOff x="1670431" y="4411217"/>
            <a:chExt cx="9178856" cy="1074206"/>
          </a:xfrm>
        </p:grpSpPr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54F4E1BE-9534-44DE-9202-0033E784BE8F}"/>
                </a:ext>
              </a:extLst>
            </p:cNvPr>
            <p:cNvSpPr/>
            <p:nvPr/>
          </p:nvSpPr>
          <p:spPr bwMode="auto">
            <a:xfrm flipH="1">
              <a:off x="1670431" y="4411217"/>
              <a:ext cx="9178856" cy="455766"/>
            </a:xfrm>
            <a:prstGeom prst="rightArrow">
              <a:avLst>
                <a:gd name="adj1" fmla="val 67959"/>
                <a:gd name="adj2" fmla="val 9388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GetScanStatus </a:t>
              </a: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- https://api.powerbi.com/v1.0/myorg/admin/workspaces/scanStatus/</a:t>
              </a: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{ScanId}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E660A46-4573-484E-A80C-53DBF1AD4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44054" y="4804487"/>
              <a:ext cx="2607972" cy="68093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E837EC7F-FEEC-4F3B-A868-94364550B2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39273" y="5354594"/>
              <a:ext cx="758518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Arrow: Pentagon 26">
            <a:extLst>
              <a:ext uri="{FF2B5EF4-FFF2-40B4-BE49-F238E27FC236}">
                <a16:creationId xmlns:a16="http://schemas.microsoft.com/office/drawing/2014/main" id="{5FFC304C-28F4-485E-A991-EFA817530E34}"/>
              </a:ext>
            </a:extLst>
          </p:cNvPr>
          <p:cNvSpPr/>
          <p:nvPr/>
        </p:nvSpPr>
        <p:spPr bwMode="auto">
          <a:xfrm rot="5400000">
            <a:off x="10052181" y="2591079"/>
            <a:ext cx="1660639" cy="1386398"/>
          </a:xfrm>
          <a:prstGeom prst="homePlate">
            <a:avLst/>
          </a:prstGeom>
          <a:solidFill>
            <a:schemeClr val="bg2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async </a:t>
            </a:r>
            <a:b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</a:b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scan workspace job started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511878A-09B4-4FBB-B0A6-475EE8F6A834}"/>
              </a:ext>
            </a:extLst>
          </p:cNvPr>
          <p:cNvGrpSpPr/>
          <p:nvPr/>
        </p:nvGrpSpPr>
        <p:grpSpPr>
          <a:xfrm>
            <a:off x="10189302" y="3418521"/>
            <a:ext cx="1386397" cy="3064430"/>
            <a:chOff x="10263916" y="3599496"/>
            <a:chExt cx="1386397" cy="3064430"/>
          </a:xfrm>
        </p:grpSpPr>
        <p:sp>
          <p:nvSpPr>
            <p:cNvPr id="24" name="Rectangle: Folded Corner 23">
              <a:extLst>
                <a:ext uri="{FF2B5EF4-FFF2-40B4-BE49-F238E27FC236}">
                  <a16:creationId xmlns:a16="http://schemas.microsoft.com/office/drawing/2014/main" id="{2B511ED2-924E-4666-B0B1-4BFDD783DC75}"/>
                </a:ext>
              </a:extLst>
            </p:cNvPr>
            <p:cNvSpPr/>
            <p:nvPr/>
          </p:nvSpPr>
          <p:spPr bwMode="auto">
            <a:xfrm>
              <a:off x="10377155" y="5837759"/>
              <a:ext cx="1026645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workspace info</a:t>
              </a:r>
            </a:p>
          </p:txBody>
        </p:sp>
        <p:sp>
          <p:nvSpPr>
            <p:cNvPr id="28" name="Arrow: Chevron 27">
              <a:extLst>
                <a:ext uri="{FF2B5EF4-FFF2-40B4-BE49-F238E27FC236}">
                  <a16:creationId xmlns:a16="http://schemas.microsoft.com/office/drawing/2014/main" id="{9F0FE134-3825-4D6E-96B7-95E3559ED31C}"/>
                </a:ext>
              </a:extLst>
            </p:cNvPr>
            <p:cNvSpPr/>
            <p:nvPr/>
          </p:nvSpPr>
          <p:spPr bwMode="auto">
            <a:xfrm rot="5400000">
              <a:off x="9922703" y="3940709"/>
              <a:ext cx="2068824" cy="1386397"/>
            </a:xfrm>
            <a:prstGeom prst="chevron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async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scan workspace job completed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78814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Workspaces using PostWorkspaceInfo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5A3CFD-8392-4CD4-B3AF-EF62B59C4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403" y="1138586"/>
            <a:ext cx="8007315" cy="5591011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sp>
        <p:nvSpPr>
          <p:cNvPr id="4" name="Arrow: Pentagon 3">
            <a:extLst>
              <a:ext uri="{FF2B5EF4-FFF2-40B4-BE49-F238E27FC236}">
                <a16:creationId xmlns:a16="http://schemas.microsoft.com/office/drawing/2014/main" id="{792240D0-4613-449D-9E27-37C746D2381C}"/>
              </a:ext>
            </a:extLst>
          </p:cNvPr>
          <p:cNvSpPr/>
          <p:nvPr/>
        </p:nvSpPr>
        <p:spPr bwMode="auto">
          <a:xfrm>
            <a:off x="233916" y="1646162"/>
            <a:ext cx="2069256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get ID for workspace(s)</a:t>
            </a: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3CE59C26-1678-4F83-98D8-70CBFBC5F58B}"/>
              </a:ext>
            </a:extLst>
          </p:cNvPr>
          <p:cNvSpPr/>
          <p:nvPr/>
        </p:nvSpPr>
        <p:spPr bwMode="auto">
          <a:xfrm>
            <a:off x="293059" y="2928065"/>
            <a:ext cx="2069256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start workspace scan</a:t>
            </a:r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B281BCE7-F783-40DF-96FF-DC08C9C070DC}"/>
              </a:ext>
            </a:extLst>
          </p:cNvPr>
          <p:cNvSpPr/>
          <p:nvPr/>
        </p:nvSpPr>
        <p:spPr bwMode="auto">
          <a:xfrm>
            <a:off x="296603" y="3675889"/>
            <a:ext cx="2069256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loop until scan completes</a:t>
            </a:r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8971CFDC-9931-45B4-AD21-47A8C48DD3E9}"/>
              </a:ext>
            </a:extLst>
          </p:cNvPr>
          <p:cNvSpPr/>
          <p:nvPr/>
        </p:nvSpPr>
        <p:spPr bwMode="auto">
          <a:xfrm>
            <a:off x="542259" y="5055422"/>
            <a:ext cx="1956391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Process scan results</a:t>
            </a: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AF6BAA24-382B-4463-98C4-3AAC00D762B7}"/>
              </a:ext>
            </a:extLst>
          </p:cNvPr>
          <p:cNvSpPr/>
          <p:nvPr/>
        </p:nvSpPr>
        <p:spPr bwMode="auto">
          <a:xfrm>
            <a:off x="765544" y="5879418"/>
            <a:ext cx="1733106" cy="292941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Handle scan failure</a:t>
            </a:r>
          </a:p>
        </p:txBody>
      </p:sp>
    </p:spTree>
    <p:extLst>
      <p:ext uri="{BB962C8B-B14F-4D97-AF65-F5344CB8AC3E}">
        <p14:creationId xmlns:p14="http://schemas.microsoft.com/office/powerpoint/2010/main" val="5499461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23165-B52E-415D-AF1E-85F30F129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out the Sample Code used in this Webinar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1F66F4-5FEB-4E71-8B20-CC68DE53B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112" y="2664700"/>
            <a:ext cx="6436832" cy="39272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D390C8-BFB5-4509-BE3B-2FD106E59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231" y="2664700"/>
            <a:ext cx="3704086" cy="3927223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208445A-4165-4760-B465-18488CDBB2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You can download and try out the sample code used in this webinar</a:t>
            </a:r>
          </a:p>
          <a:p>
            <a:pPr lvl="1"/>
            <a:r>
              <a:rPr lang="en-US" dirty="0"/>
              <a:t>Implemented as C# console application which uses the Power BI .NET SDK</a:t>
            </a:r>
          </a:p>
          <a:p>
            <a:pPr lvl="1"/>
            <a:r>
              <a:rPr lang="en-US" dirty="0"/>
              <a:t>Download this code from </a:t>
            </a:r>
            <a:r>
              <a:rPr lang="en-US" b="1" dirty="0">
                <a:solidFill>
                  <a:srgbClr val="68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https://github.com/PowerBiDevCamp/PowerBiAdminApiDemo</a:t>
            </a:r>
            <a:endParaRPr lang="en-US" b="1" dirty="0">
              <a:solidFill>
                <a:srgbClr val="68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404933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458F08-2334-49FA-9689-5B487827AE3D}"/>
              </a:ext>
            </a:extLst>
          </p:cNvPr>
          <p:cNvSpPr/>
          <p:nvPr/>
        </p:nvSpPr>
        <p:spPr bwMode="auto">
          <a:xfrm>
            <a:off x="865663" y="2447269"/>
            <a:ext cx="11016343" cy="44299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216BBE-877A-4B26-B851-09EE57C71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Workspace Scan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33839-4769-40A7-A58C-3D0E80E7B1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4469" y="1341660"/>
            <a:ext cx="11604521" cy="1631216"/>
          </a:xfrm>
        </p:spPr>
        <p:txBody>
          <a:bodyPr/>
          <a:lstStyle/>
          <a:p>
            <a:r>
              <a:rPr lang="en-US" dirty="0"/>
              <a:t>Scan Results always include four collections with workspace artifacts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B552C-7BA9-4873-94F4-0A05ACD73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875" y="3400725"/>
            <a:ext cx="3522269" cy="21100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1EC874-7D53-4330-B5CB-AD1519E25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663" y="1806928"/>
            <a:ext cx="7804597" cy="50583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9520F561-0D62-48F3-84C0-C1C9B02B10BB}"/>
              </a:ext>
            </a:extLst>
          </p:cNvPr>
          <p:cNvGrpSpPr/>
          <p:nvPr/>
        </p:nvGrpSpPr>
        <p:grpSpPr>
          <a:xfrm>
            <a:off x="4433151" y="2662192"/>
            <a:ext cx="4104887" cy="1326843"/>
            <a:chOff x="4433151" y="2662192"/>
            <a:chExt cx="4104887" cy="132684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ED87D77-B224-4159-BC6C-3B5043E048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33151" y="2662192"/>
              <a:ext cx="2749639" cy="9403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D4471FE-BDB6-44ED-9439-8659C976DC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45336" y="3441257"/>
              <a:ext cx="1992702" cy="547778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4E8FD01-E639-4D08-80B1-F1A946DDD996}"/>
              </a:ext>
            </a:extLst>
          </p:cNvPr>
          <p:cNvGrpSpPr/>
          <p:nvPr/>
        </p:nvGrpSpPr>
        <p:grpSpPr>
          <a:xfrm>
            <a:off x="1162939" y="2966593"/>
            <a:ext cx="7375099" cy="1277566"/>
            <a:chOff x="1162939" y="2966593"/>
            <a:chExt cx="7375099" cy="127756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C52E9AE-051D-44F9-9D0C-FFBA267EAF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62939" y="2966593"/>
              <a:ext cx="2949262" cy="127756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DC39D1A-5C98-4C42-A983-18316F37C54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02778" y="3754932"/>
              <a:ext cx="4635260" cy="389378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5811FBF-D90C-4A25-96E2-C5B29650C548}"/>
              </a:ext>
            </a:extLst>
          </p:cNvPr>
          <p:cNvGrpSpPr/>
          <p:nvPr/>
        </p:nvGrpSpPr>
        <p:grpSpPr>
          <a:xfrm>
            <a:off x="1676166" y="4312525"/>
            <a:ext cx="6857559" cy="1843158"/>
            <a:chOff x="1676166" y="4312525"/>
            <a:chExt cx="6857559" cy="184315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3859670-5309-4928-85CF-AA64E09FF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76166" y="4463070"/>
              <a:ext cx="2569335" cy="16926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A5A3F788-6AE2-41E9-859B-B322A335D7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94218" y="4312525"/>
              <a:ext cx="4539507" cy="382434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A9BDCE9-6EF4-409E-BD42-EDB769807D25}"/>
              </a:ext>
            </a:extLst>
          </p:cNvPr>
          <p:cNvGrpSpPr/>
          <p:nvPr/>
        </p:nvGrpSpPr>
        <p:grpSpPr>
          <a:xfrm>
            <a:off x="4497035" y="4804528"/>
            <a:ext cx="4036690" cy="1854740"/>
            <a:chOff x="4497035" y="4804528"/>
            <a:chExt cx="4036690" cy="185474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9D89B5C-BD9A-4E07-B5B2-98C4DAA0D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97035" y="4804528"/>
              <a:ext cx="3136006" cy="18547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96FBED4-62F9-457F-A470-7B4D54DBD8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82790" y="4963112"/>
              <a:ext cx="1350935" cy="160260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606708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55407F2-39F8-4AA5-AE07-790E15B07714}"/>
              </a:ext>
            </a:extLst>
          </p:cNvPr>
          <p:cNvSpPr/>
          <p:nvPr/>
        </p:nvSpPr>
        <p:spPr bwMode="auto">
          <a:xfrm>
            <a:off x="898458" y="2763483"/>
            <a:ext cx="10635694" cy="3898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055865-3447-4C04-8817-46C0A428A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Workspace with Get Users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C1C03-477C-43EE-BDA8-429105379C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dirty="0"/>
              <a:t>You can add </a:t>
            </a:r>
            <a:r>
              <a:rPr lang="en-US" sz="2000" b="1" dirty="0" err="1">
                <a:solidFill>
                  <a:srgbClr val="680000"/>
                </a:solidFill>
                <a:latin typeface="Lucida Console" panose="020B0609040504020204" pitchFamily="49" charset="0"/>
              </a:rPr>
              <a:t>getArtifactUsers</a:t>
            </a:r>
            <a:r>
              <a:rPr lang="en-US" dirty="0"/>
              <a:t> parameter to get information on user permissions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46BEDA-E29C-4A32-8D48-D02256075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323" y="1772280"/>
            <a:ext cx="8160054" cy="708174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C113CB9-E0E8-4FCC-BB5E-2760228FBFE7}"/>
              </a:ext>
            </a:extLst>
          </p:cNvPr>
          <p:cNvGrpSpPr/>
          <p:nvPr/>
        </p:nvGrpSpPr>
        <p:grpSpPr>
          <a:xfrm>
            <a:off x="1100693" y="3201764"/>
            <a:ext cx="5275578" cy="3190672"/>
            <a:chOff x="1100693" y="3201764"/>
            <a:chExt cx="5275578" cy="31906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1BA6158-7ADD-4575-8D6D-2B7E9918A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79657" y="3201764"/>
              <a:ext cx="3496614" cy="31906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Arrow: Pentagon 7">
              <a:extLst>
                <a:ext uri="{FF2B5EF4-FFF2-40B4-BE49-F238E27FC236}">
                  <a16:creationId xmlns:a16="http://schemas.microsoft.com/office/drawing/2014/main" id="{0F2CE73A-6A87-4BED-B02D-A2E14EC00EFB}"/>
                </a:ext>
              </a:extLst>
            </p:cNvPr>
            <p:cNvSpPr/>
            <p:nvPr/>
          </p:nvSpPr>
          <p:spPr bwMode="auto">
            <a:xfrm>
              <a:off x="1100693" y="4944830"/>
              <a:ext cx="2069256" cy="292941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workspace members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14126F0-AE73-49B4-8566-A8CAD92CFB78}"/>
              </a:ext>
            </a:extLst>
          </p:cNvPr>
          <p:cNvGrpSpPr/>
          <p:nvPr/>
        </p:nvGrpSpPr>
        <p:grpSpPr>
          <a:xfrm>
            <a:off x="6834565" y="3044926"/>
            <a:ext cx="4415121" cy="3255523"/>
            <a:chOff x="6834565" y="3044926"/>
            <a:chExt cx="4415121" cy="32555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1DD80E0-7F7A-4EDC-A087-EAF7F270A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97771" y="3044926"/>
              <a:ext cx="3251915" cy="325552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Arrow: Pentagon 9">
              <a:extLst>
                <a:ext uri="{FF2B5EF4-FFF2-40B4-BE49-F238E27FC236}">
                  <a16:creationId xmlns:a16="http://schemas.microsoft.com/office/drawing/2014/main" id="{CEA1793A-1D26-4ADE-9F19-BE3096A2CF9E}"/>
                </a:ext>
              </a:extLst>
            </p:cNvPr>
            <p:cNvSpPr/>
            <p:nvPr/>
          </p:nvSpPr>
          <p:spPr bwMode="auto">
            <a:xfrm>
              <a:off x="6834565" y="4825087"/>
              <a:ext cx="1386356" cy="312971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artifact users</a:t>
              </a:r>
            </a:p>
          </p:txBody>
        </p:sp>
      </p:grp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3FEF0492-DCB9-45C5-9261-DBBEC30E814E}"/>
              </a:ext>
            </a:extLst>
          </p:cNvPr>
          <p:cNvSpPr/>
          <p:nvPr/>
        </p:nvSpPr>
        <p:spPr bwMode="auto">
          <a:xfrm>
            <a:off x="6139115" y="2223671"/>
            <a:ext cx="599543" cy="83905"/>
          </a:xfrm>
          <a:prstGeom prst="homePlate">
            <a:avLst/>
          </a:prstGeom>
          <a:solidFill>
            <a:srgbClr val="FF0000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3634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2DBE43E-355D-43C9-9387-93594E70C360}"/>
              </a:ext>
            </a:extLst>
          </p:cNvPr>
          <p:cNvSpPr/>
          <p:nvPr/>
        </p:nvSpPr>
        <p:spPr bwMode="auto">
          <a:xfrm>
            <a:off x="898458" y="2513500"/>
            <a:ext cx="10003971" cy="43122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18DEA6-A0B6-4DEE-8911-5645AC4A6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Workspace with Lineage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95A8E-8D9F-4502-BE29-7F574DD4A0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dirty="0"/>
              <a:t>Include 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lineage</a:t>
            </a:r>
            <a:r>
              <a:rPr lang="en-US" dirty="0"/>
              <a:t> to add dashboard tiles, datasource references and upstream dataflows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45FA79-9EA9-4943-95A5-7B871BF7A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458" y="1754105"/>
            <a:ext cx="7750506" cy="661481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D8B4C88-05DD-48AE-B7E6-EA006C4227AE}"/>
              </a:ext>
            </a:extLst>
          </p:cNvPr>
          <p:cNvGrpSpPr/>
          <p:nvPr/>
        </p:nvGrpSpPr>
        <p:grpSpPr>
          <a:xfrm>
            <a:off x="1106467" y="2851917"/>
            <a:ext cx="3640628" cy="1489499"/>
            <a:chOff x="1106467" y="2992977"/>
            <a:chExt cx="3640628" cy="148949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3CE5A05-AD91-4F29-886C-D1BF4024E4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0064"/>
            <a:stretch/>
          </p:blipFill>
          <p:spPr>
            <a:xfrm>
              <a:off x="1622997" y="2992977"/>
              <a:ext cx="3124098" cy="148949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2" name="Arrow: Pentagon 11">
              <a:extLst>
                <a:ext uri="{FF2B5EF4-FFF2-40B4-BE49-F238E27FC236}">
                  <a16:creationId xmlns:a16="http://schemas.microsoft.com/office/drawing/2014/main" id="{D012B5C1-7337-4F52-9422-32156199729E}"/>
                </a:ext>
              </a:extLst>
            </p:cNvPr>
            <p:cNvSpPr/>
            <p:nvPr/>
          </p:nvSpPr>
          <p:spPr bwMode="auto">
            <a:xfrm>
              <a:off x="1106467" y="3565397"/>
              <a:ext cx="799988" cy="301116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tiles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A2339D8-CFCF-467E-A55F-1C9888CC8518}"/>
              </a:ext>
            </a:extLst>
          </p:cNvPr>
          <p:cNvGrpSpPr/>
          <p:nvPr/>
        </p:nvGrpSpPr>
        <p:grpSpPr>
          <a:xfrm>
            <a:off x="5704628" y="2703695"/>
            <a:ext cx="5003452" cy="1024667"/>
            <a:chOff x="5704628" y="2844755"/>
            <a:chExt cx="5003452" cy="102466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A834FC7-4091-4B72-8E70-A1AE0169C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9392" y="2844755"/>
              <a:ext cx="3218688" cy="97587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4" name="Arrow: Pentagon 13">
              <a:extLst>
                <a:ext uri="{FF2B5EF4-FFF2-40B4-BE49-F238E27FC236}">
                  <a16:creationId xmlns:a16="http://schemas.microsoft.com/office/drawing/2014/main" id="{0926DA0F-4683-4ECB-8456-09CE0340092C}"/>
                </a:ext>
              </a:extLst>
            </p:cNvPr>
            <p:cNvSpPr/>
            <p:nvPr/>
          </p:nvSpPr>
          <p:spPr bwMode="auto">
            <a:xfrm>
              <a:off x="5704628" y="3576481"/>
              <a:ext cx="2069256" cy="292941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datasource reference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9DED635-AE34-4BF2-8659-5939E7BE035B}"/>
              </a:ext>
            </a:extLst>
          </p:cNvPr>
          <p:cNvGrpSpPr/>
          <p:nvPr/>
        </p:nvGrpSpPr>
        <p:grpSpPr>
          <a:xfrm>
            <a:off x="5737967" y="3813959"/>
            <a:ext cx="4929943" cy="1207631"/>
            <a:chOff x="5737967" y="3955019"/>
            <a:chExt cx="4929943" cy="120763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5794BAF-0D37-4A2B-BA06-21F603CBB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6176" b="13980"/>
            <a:stretch/>
          </p:blipFill>
          <p:spPr>
            <a:xfrm>
              <a:off x="7488506" y="3955019"/>
              <a:ext cx="3179404" cy="120763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6" name="Arrow: Pentagon 15">
              <a:extLst>
                <a:ext uri="{FF2B5EF4-FFF2-40B4-BE49-F238E27FC236}">
                  <a16:creationId xmlns:a16="http://schemas.microsoft.com/office/drawing/2014/main" id="{23933119-CC90-410F-85A0-A4BA6D17283E}"/>
                </a:ext>
              </a:extLst>
            </p:cNvPr>
            <p:cNvSpPr/>
            <p:nvPr/>
          </p:nvSpPr>
          <p:spPr bwMode="auto">
            <a:xfrm>
              <a:off x="5737967" y="4381504"/>
              <a:ext cx="2069256" cy="292941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datasource reference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C721A01-6D8C-4FC0-B285-A227AB3F70E4}"/>
              </a:ext>
            </a:extLst>
          </p:cNvPr>
          <p:cNvGrpSpPr/>
          <p:nvPr/>
        </p:nvGrpSpPr>
        <p:grpSpPr>
          <a:xfrm>
            <a:off x="1768565" y="4717929"/>
            <a:ext cx="5002738" cy="1888982"/>
            <a:chOff x="1462906" y="4880767"/>
            <a:chExt cx="5002738" cy="188898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2C6D675-3418-4623-8E35-8AE187C7D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71624" y="4880767"/>
              <a:ext cx="3094020" cy="188898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8" name="Arrow: Pentagon 17">
              <a:extLst>
                <a:ext uri="{FF2B5EF4-FFF2-40B4-BE49-F238E27FC236}">
                  <a16:creationId xmlns:a16="http://schemas.microsoft.com/office/drawing/2014/main" id="{4580BD8A-DA67-465F-A593-2D10F7712808}"/>
                </a:ext>
              </a:extLst>
            </p:cNvPr>
            <p:cNvSpPr/>
            <p:nvPr/>
          </p:nvSpPr>
          <p:spPr bwMode="auto">
            <a:xfrm>
              <a:off x="1462906" y="6148772"/>
              <a:ext cx="2069256" cy="292941"/>
            </a:xfrm>
            <a:prstGeom prst="homePlat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 err="1">
                  <a:solidFill>
                    <a:srgbClr val="760000"/>
                  </a:solidFill>
                  <a:latin typeface="Arial Black" panose="020B0A04020102020204" pitchFamily="34" charset="0"/>
                  <a:ea typeface="Segoe UI" pitchFamily="34" charset="0"/>
                  <a:cs typeface="Segoe UI" pitchFamily="34" charset="0"/>
                </a:rPr>
                <a:t>upsreamDataflow</a:t>
              </a:r>
              <a:endPara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4" name="Arrow: Pentagon 23">
            <a:extLst>
              <a:ext uri="{FF2B5EF4-FFF2-40B4-BE49-F238E27FC236}">
                <a16:creationId xmlns:a16="http://schemas.microsoft.com/office/drawing/2014/main" id="{69B313CE-EDE4-4A45-99DB-80149C8E1044}"/>
              </a:ext>
            </a:extLst>
          </p:cNvPr>
          <p:cNvSpPr/>
          <p:nvPr/>
        </p:nvSpPr>
        <p:spPr bwMode="auto">
          <a:xfrm>
            <a:off x="6193545" y="2193089"/>
            <a:ext cx="599543" cy="101525"/>
          </a:xfrm>
          <a:prstGeom prst="homePlate">
            <a:avLst/>
          </a:prstGeom>
          <a:solidFill>
            <a:srgbClr val="FF0000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24868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F43776C-F787-4013-BF6E-97DECDD690F9}"/>
              </a:ext>
            </a:extLst>
          </p:cNvPr>
          <p:cNvSpPr/>
          <p:nvPr/>
        </p:nvSpPr>
        <p:spPr bwMode="auto">
          <a:xfrm>
            <a:off x="893359" y="2654014"/>
            <a:ext cx="11311115" cy="39814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0E899-BEC2-4F3C-93DF-B163D511D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Workspace with Datasource Details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D6AC3-57BF-4FF4-8D3E-D53B22A706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datasourceDetails</a:t>
            </a:r>
            <a:r>
              <a:rPr lang="en-US" dirty="0"/>
              <a:t> parameters add 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datasourceInstances</a:t>
            </a:r>
            <a:r>
              <a:rPr lang="en-US" dirty="0"/>
              <a:t> collection as top-level node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2EFF26-54AB-40CD-BBAA-65F9F6CB37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445"/>
          <a:stretch/>
        </p:blipFill>
        <p:spPr>
          <a:xfrm>
            <a:off x="1947502" y="3217300"/>
            <a:ext cx="3003057" cy="31566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4AFC6AD-9BC8-4BD1-9386-245D8A46C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59" y="1720722"/>
            <a:ext cx="8206418" cy="809341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9111AD03-CF1B-4911-96C5-0F93349B0DFC}"/>
              </a:ext>
            </a:extLst>
          </p:cNvPr>
          <p:cNvGrpSpPr/>
          <p:nvPr/>
        </p:nvGrpSpPr>
        <p:grpSpPr>
          <a:xfrm>
            <a:off x="2625886" y="2844410"/>
            <a:ext cx="5914846" cy="799289"/>
            <a:chOff x="2244155" y="2881909"/>
            <a:chExt cx="5914846" cy="799289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B4E0460-94E8-4CF6-8069-38E1CA1E85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36141" y="2881909"/>
              <a:ext cx="2922860" cy="79928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21A8C680-AC74-4B25-A5CD-8388C17DDF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4155" y="3400867"/>
              <a:ext cx="2991986" cy="275331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5ADB5DD-B8FF-4B11-9604-99FD9C1594C0}"/>
              </a:ext>
            </a:extLst>
          </p:cNvPr>
          <p:cNvGrpSpPr/>
          <p:nvPr/>
        </p:nvGrpSpPr>
        <p:grpSpPr>
          <a:xfrm>
            <a:off x="2632085" y="3235036"/>
            <a:ext cx="9209836" cy="927506"/>
            <a:chOff x="2250354" y="3272535"/>
            <a:chExt cx="9209836" cy="92750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37499FB-DC3A-48F9-9EF6-71BC196682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11860" y="3272535"/>
              <a:ext cx="2948330" cy="92750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0B0114B5-9B7A-4E30-86B0-6636463BE54C}"/>
                </a:ext>
              </a:extLst>
            </p:cNvPr>
            <p:cNvCxnSpPr>
              <a:cxnSpLocks/>
            </p:cNvCxnSpPr>
            <p:nvPr/>
          </p:nvCxnSpPr>
          <p:spPr>
            <a:xfrm>
              <a:off x="2250354" y="3849779"/>
              <a:ext cx="6236896" cy="0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41880EF-47AE-405A-BD9D-53AE54B67398}"/>
              </a:ext>
            </a:extLst>
          </p:cNvPr>
          <p:cNvGrpSpPr/>
          <p:nvPr/>
        </p:nvGrpSpPr>
        <p:grpSpPr>
          <a:xfrm>
            <a:off x="2632085" y="3982761"/>
            <a:ext cx="9187124" cy="969786"/>
            <a:chOff x="2250354" y="4020260"/>
            <a:chExt cx="9187124" cy="96978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BE6FAAF-EDB2-42A8-AF64-8B0D48374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87250" y="4317540"/>
              <a:ext cx="2950228" cy="67250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EFFDEB5-34FC-4899-AD8D-92C5752B890C}"/>
                </a:ext>
              </a:extLst>
            </p:cNvPr>
            <p:cNvCxnSpPr>
              <a:cxnSpLocks/>
            </p:cNvCxnSpPr>
            <p:nvPr/>
          </p:nvCxnSpPr>
          <p:spPr>
            <a:xfrm>
              <a:off x="2250354" y="4020260"/>
              <a:ext cx="6120760" cy="563962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111906-14C0-421B-9C5D-61E2AA6D2B9E}"/>
              </a:ext>
            </a:extLst>
          </p:cNvPr>
          <p:cNvGrpSpPr/>
          <p:nvPr/>
        </p:nvGrpSpPr>
        <p:grpSpPr>
          <a:xfrm>
            <a:off x="2632085" y="4162542"/>
            <a:ext cx="6436635" cy="1916244"/>
            <a:chOff x="2250354" y="4200041"/>
            <a:chExt cx="6436635" cy="191624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D2E94B3-48B6-48B2-A2D7-EC241E350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58655" y="5162650"/>
              <a:ext cx="2928334" cy="95363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50F3A1C-6187-4B63-838C-7B12D62F7A3B}"/>
                </a:ext>
              </a:extLst>
            </p:cNvPr>
            <p:cNvCxnSpPr>
              <a:cxnSpLocks/>
            </p:cNvCxnSpPr>
            <p:nvPr/>
          </p:nvCxnSpPr>
          <p:spPr>
            <a:xfrm>
              <a:off x="2250354" y="4200041"/>
              <a:ext cx="3508301" cy="1006653"/>
            </a:xfrm>
            <a:prstGeom prst="straightConnector1">
              <a:avLst/>
            </a:prstGeom>
            <a:ln w="38100">
              <a:solidFill>
                <a:srgbClr val="C4000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Arrow: Pentagon 34">
            <a:extLst>
              <a:ext uri="{FF2B5EF4-FFF2-40B4-BE49-F238E27FC236}">
                <a16:creationId xmlns:a16="http://schemas.microsoft.com/office/drawing/2014/main" id="{C3B95C1B-C49E-44CF-9403-578BD2A4BFFA}"/>
              </a:ext>
            </a:extLst>
          </p:cNvPr>
          <p:cNvSpPr/>
          <p:nvPr/>
        </p:nvSpPr>
        <p:spPr bwMode="auto">
          <a:xfrm>
            <a:off x="982036" y="3706041"/>
            <a:ext cx="1307758" cy="240882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datasources</a:t>
            </a:r>
          </a:p>
        </p:txBody>
      </p:sp>
      <p:sp>
        <p:nvSpPr>
          <p:cNvPr id="37" name="Arrow: Pentagon 36">
            <a:extLst>
              <a:ext uri="{FF2B5EF4-FFF2-40B4-BE49-F238E27FC236}">
                <a16:creationId xmlns:a16="http://schemas.microsoft.com/office/drawing/2014/main" id="{A59D167A-85E3-43C2-BFF2-5C7996EE6E60}"/>
              </a:ext>
            </a:extLst>
          </p:cNvPr>
          <p:cNvSpPr/>
          <p:nvPr/>
        </p:nvSpPr>
        <p:spPr bwMode="auto">
          <a:xfrm>
            <a:off x="6150001" y="2323721"/>
            <a:ext cx="599543" cy="101525"/>
          </a:xfrm>
          <a:prstGeom prst="homePlate">
            <a:avLst/>
          </a:prstGeom>
          <a:solidFill>
            <a:srgbClr val="FF0000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4828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0CE2FDF-515A-4D36-878A-58935E5A285E}"/>
              </a:ext>
            </a:extLst>
          </p:cNvPr>
          <p:cNvSpPr/>
          <p:nvPr/>
        </p:nvSpPr>
        <p:spPr bwMode="auto">
          <a:xfrm>
            <a:off x="834346" y="2575494"/>
            <a:ext cx="5087483" cy="38985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C620FD-FCD9-4032-9EFA-5EC90FF11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Workspaces with Dataset Schema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26DAB-C223-4110-B908-9A1E071A9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sz="2000" b="1" dirty="0" err="1">
                <a:solidFill>
                  <a:srgbClr val="680000"/>
                </a:solidFill>
                <a:latin typeface="Lucida Console" panose="020B0609040504020204" pitchFamily="49" charset="0"/>
              </a:rPr>
              <a:t>datasetSchema</a:t>
            </a:r>
            <a:r>
              <a:rPr lang="en-US" dirty="0"/>
              <a:t> parameters adds schema information for tables and fields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7C4C5C-DEA9-4E47-82DF-92877E266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521" y="2825684"/>
            <a:ext cx="2659487" cy="33981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189635-E42E-41DD-B1F6-96D34C4BE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346" y="1696695"/>
            <a:ext cx="7897325" cy="6692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Arrow: Pentagon 7">
            <a:extLst>
              <a:ext uri="{FF2B5EF4-FFF2-40B4-BE49-F238E27FC236}">
                <a16:creationId xmlns:a16="http://schemas.microsoft.com/office/drawing/2014/main" id="{55436662-B06D-4148-A08F-8A1766B8711D}"/>
              </a:ext>
            </a:extLst>
          </p:cNvPr>
          <p:cNvSpPr/>
          <p:nvPr/>
        </p:nvSpPr>
        <p:spPr bwMode="auto">
          <a:xfrm>
            <a:off x="1307016" y="4283900"/>
            <a:ext cx="1307758" cy="240882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table schema</a:t>
            </a:r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0EE189AF-C596-4628-B878-91872BFC7444}"/>
              </a:ext>
            </a:extLst>
          </p:cNvPr>
          <p:cNvSpPr/>
          <p:nvPr/>
        </p:nvSpPr>
        <p:spPr bwMode="auto">
          <a:xfrm>
            <a:off x="6095571" y="2138659"/>
            <a:ext cx="599543" cy="101525"/>
          </a:xfrm>
          <a:prstGeom prst="homePlate">
            <a:avLst/>
          </a:prstGeom>
          <a:solidFill>
            <a:srgbClr val="FF0000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00066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43A881-4A3C-48C5-8EF0-60FB4E8BA213}"/>
              </a:ext>
            </a:extLst>
          </p:cNvPr>
          <p:cNvSpPr/>
          <p:nvPr/>
        </p:nvSpPr>
        <p:spPr bwMode="auto">
          <a:xfrm>
            <a:off x="898450" y="2721428"/>
            <a:ext cx="8218714" cy="39841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48BFE0-CA24-4E06-AA57-84957AD0C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for Dataset Expressions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E7AE7-62CA-4E1F-A619-12AD921EA2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sz="2000" b="1" dirty="0" err="1">
                <a:solidFill>
                  <a:srgbClr val="680000"/>
                </a:solidFill>
                <a:latin typeface="Lucida Console" panose="020B0609040504020204" pitchFamily="49" charset="0"/>
              </a:rPr>
              <a:t>datasetExpression</a:t>
            </a:r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/>
              <a:t>parameters adds expressions for DAX and M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8E01EB-0762-4B71-9394-A4BE5B182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692" y="2955921"/>
            <a:ext cx="5576552" cy="31258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FF6DCA-6DE0-4F64-9356-31C16F11B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450" y="1686650"/>
            <a:ext cx="8322328" cy="8171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Arrow: Pentagon 7">
            <a:extLst>
              <a:ext uri="{FF2B5EF4-FFF2-40B4-BE49-F238E27FC236}">
                <a16:creationId xmlns:a16="http://schemas.microsoft.com/office/drawing/2014/main" id="{F674EC2F-C6CA-4582-A6B9-6A68D5C9694D}"/>
              </a:ext>
            </a:extLst>
          </p:cNvPr>
          <p:cNvSpPr/>
          <p:nvPr/>
        </p:nvSpPr>
        <p:spPr bwMode="auto">
          <a:xfrm>
            <a:off x="1247520" y="5079110"/>
            <a:ext cx="2524755" cy="261422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DAX expression for measure</a:t>
            </a: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BD74795F-B69A-49A7-9D78-CA038BC703C3}"/>
              </a:ext>
            </a:extLst>
          </p:cNvPr>
          <p:cNvSpPr/>
          <p:nvPr/>
        </p:nvSpPr>
        <p:spPr bwMode="auto">
          <a:xfrm>
            <a:off x="1247520" y="5804528"/>
            <a:ext cx="2394127" cy="277214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rgbClr val="760000"/>
                </a:solidFill>
                <a:latin typeface="Arial Black" panose="020B0A04020102020204" pitchFamily="34" charset="0"/>
                <a:ea typeface="Segoe UI" pitchFamily="34" charset="0"/>
                <a:cs typeface="Segoe UI" pitchFamily="34" charset="0"/>
              </a:rPr>
              <a:t>M code for query behind table</a:t>
            </a: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23160340-F721-4995-AF50-B2B38D74EB54}"/>
              </a:ext>
            </a:extLst>
          </p:cNvPr>
          <p:cNvSpPr/>
          <p:nvPr/>
        </p:nvSpPr>
        <p:spPr bwMode="auto">
          <a:xfrm>
            <a:off x="6128229" y="2258405"/>
            <a:ext cx="599543" cy="101525"/>
          </a:xfrm>
          <a:prstGeom prst="homePlate">
            <a:avLst/>
          </a:prstGeom>
          <a:solidFill>
            <a:srgbClr val="FF0000"/>
          </a:solidFill>
          <a:ln>
            <a:solidFill>
              <a:schemeClr val="tx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rgbClr val="760000"/>
              </a:solidFill>
              <a:latin typeface="Arial Black" panose="020B0A04020102020204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4475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Discovering Workspaces and Artifacts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Enforcing Governance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Scanning Workspaces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Extracting Activity Events</a:t>
            </a:r>
          </a:p>
          <a:p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67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GetActivityEvents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83276-8FEF-4E9F-8515-D83376D58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547399"/>
          </a:xfrm>
        </p:spPr>
        <p:txBody>
          <a:bodyPr/>
          <a:lstStyle/>
          <a:p>
            <a:r>
              <a:rPr lang="en-US" dirty="0"/>
              <a:t>Endpoint for </a:t>
            </a:r>
            <a:r>
              <a:rPr lang="en-US" sz="24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GetActivityEvents</a:t>
            </a:r>
            <a:r>
              <a:rPr lang="en-US" dirty="0"/>
              <a:t> is </a:t>
            </a:r>
            <a:r>
              <a:rPr lang="en-US" sz="24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GET</a:t>
            </a:r>
            <a:r>
              <a:rPr lang="en-US" dirty="0"/>
              <a:t> operation</a:t>
            </a:r>
          </a:p>
          <a:p>
            <a:pPr lvl="1"/>
            <a:r>
              <a:rPr lang="en-US" dirty="0">
                <a:hlinkClick r:id="rId2"/>
              </a:rPr>
              <a:t>https://api.powerbi.com/v1.0/myorg/admin/activityevents</a:t>
            </a:r>
            <a:endParaRPr lang="en-US" dirty="0"/>
          </a:p>
          <a:p>
            <a:pPr lvl="1"/>
            <a:r>
              <a:rPr lang="en-US" dirty="0"/>
              <a:t>200 requests/hour</a:t>
            </a:r>
          </a:p>
          <a:p>
            <a:pPr lvl="1"/>
            <a:r>
              <a:rPr lang="en-US" dirty="0"/>
              <a:t>Time window cannot exceed 24-hour UTC time period</a:t>
            </a:r>
          </a:p>
          <a:p>
            <a:pPr lvl="1"/>
            <a:endParaRPr lang="en-US" dirty="0"/>
          </a:p>
          <a:p>
            <a:r>
              <a:rPr lang="en-US" dirty="0"/>
              <a:t>Query String Parameters</a:t>
            </a:r>
          </a:p>
          <a:p>
            <a:pPr lvl="1"/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startDateTime</a:t>
            </a:r>
            <a:r>
              <a:rPr lang="en-US" dirty="0"/>
              <a:t> (e.g.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'2022-01-27T00:00:00'</a:t>
            </a:r>
            <a:r>
              <a:rPr lang="en-US" dirty="0"/>
              <a:t> )</a:t>
            </a:r>
          </a:p>
          <a:p>
            <a:pPr lvl="1"/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endDateTime</a:t>
            </a:r>
            <a:r>
              <a:rPr lang="en-US" dirty="0"/>
              <a:t> (e.g.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'2022-01-27T23:59:59’</a:t>
            </a:r>
            <a:r>
              <a:rPr lang="en-US" dirty="0"/>
              <a:t> )</a:t>
            </a:r>
          </a:p>
          <a:p>
            <a:pPr lvl="1"/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$filter</a:t>
            </a:r>
            <a:r>
              <a:rPr lang="en-US" dirty="0"/>
              <a:t> (e.g. </a:t>
            </a:r>
            <a:r>
              <a:rPr lang="en-US" sz="18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Activity eq 'ViewReport'</a:t>
            </a:r>
            <a:r>
              <a:rPr lang="en-US" dirty="0"/>
              <a:t>)</a:t>
            </a:r>
          </a:p>
          <a:p>
            <a:pPr lvl="1"/>
            <a:r>
              <a:rPr lang="en-US" sz="2000" b="1" dirty="0">
                <a:solidFill>
                  <a:srgbClr val="680000"/>
                </a:solidFill>
                <a:latin typeface="Lucida Console" panose="020B0609040504020204" pitchFamily="49" charset="0"/>
              </a:rPr>
              <a:t>continuationToken</a:t>
            </a:r>
            <a:endParaRPr lang="en-US" b="1" dirty="0">
              <a:solidFill>
                <a:srgbClr val="68000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8890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FD68E-19A6-4528-B231-F0FF96A8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GetActivityEvents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ED5E0B-AC97-4DCC-82E3-005A91427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3" y="1109814"/>
            <a:ext cx="8828995" cy="45574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043DF1-9FBD-43C3-A85D-98D11B8B3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860" y="4322330"/>
            <a:ext cx="5129100" cy="25922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54227225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Discovering Workspaces and Artifacts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Enforcing Governance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Scanning Workspaces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Extracting Activity Events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8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54956"/>
          </a:xfrm>
        </p:spPr>
        <p:txBody>
          <a:bodyPr/>
          <a:lstStyle/>
          <a:p>
            <a:r>
              <a:rPr lang="en-US" dirty="0"/>
              <a:t>Introduction to the Power BI Admin APIs</a:t>
            </a:r>
          </a:p>
          <a:p>
            <a:r>
              <a:rPr lang="en-US" dirty="0"/>
              <a:t>Discovering Workspaces and Artifacts</a:t>
            </a:r>
          </a:p>
          <a:p>
            <a:r>
              <a:rPr lang="en-US" dirty="0"/>
              <a:t>Enforcing Governance</a:t>
            </a:r>
          </a:p>
          <a:p>
            <a:r>
              <a:rPr lang="en-US" dirty="0"/>
              <a:t>Scanning Workspaces</a:t>
            </a:r>
          </a:p>
          <a:p>
            <a:r>
              <a:rPr lang="en-US" dirty="0"/>
              <a:t>Extracting Activity Events</a:t>
            </a:r>
          </a:p>
          <a:p>
            <a:r>
              <a:rPr lang="en-US" dirty="0"/>
              <a:t>Power BI Admin API Roadmap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0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BEA1-2B46-4B0D-B4BA-9FA933995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 Admin API Roadmap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B9814A-8E30-4E04-AF09-616D01AB31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30887"/>
          </a:xfrm>
        </p:spPr>
        <p:txBody>
          <a:bodyPr/>
          <a:lstStyle/>
          <a:p>
            <a:r>
              <a:rPr lang="en-US" dirty="0"/>
              <a:t>What do we have planned moving forward from February 2022?</a:t>
            </a:r>
          </a:p>
        </p:txBody>
      </p:sp>
    </p:spTree>
    <p:extLst>
      <p:ext uri="{BB962C8B-B14F-4D97-AF65-F5344CB8AC3E}">
        <p14:creationId xmlns:p14="http://schemas.microsoft.com/office/powerpoint/2010/main" val="1099209450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69386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Admin APIs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Discovering Workspaces and Artifacts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Enforcing Governance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Scanning Workspaces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Extracting Activity Events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Power BI Admin API Roadmap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039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539110" y="2947346"/>
            <a:ext cx="11358253" cy="109983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Microsoft Power BI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28934F-40B7-490C-B8F2-500FD2E2CE25}"/>
              </a:ext>
            </a:extLst>
          </p:cNvPr>
          <p:cNvSpPr/>
          <p:nvPr/>
        </p:nvSpPr>
        <p:spPr bwMode="auto">
          <a:xfrm>
            <a:off x="169682" y="6268825"/>
            <a:ext cx="2215299" cy="650449"/>
          </a:xfrm>
          <a:prstGeom prst="rect">
            <a:avLst/>
          </a:prstGeom>
          <a:solidFill>
            <a:srgbClr val="F2C80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3A2DB9-0465-4D60-93C6-AF065EEF2E0D}"/>
              </a:ext>
            </a:extLst>
          </p:cNvPr>
          <p:cNvSpPr txBox="1"/>
          <p:nvPr/>
        </p:nvSpPr>
        <p:spPr>
          <a:xfrm>
            <a:off x="727580" y="739966"/>
            <a:ext cx="10437615" cy="151426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8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4732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2AABB-B1E6-4182-AAEB-4AB6B7648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Ways to Call the Power BI REST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3D0A1-4FD4-4D9A-9D7D-5DBED26F0A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5620449"/>
          </a:xfrm>
        </p:spPr>
        <p:txBody>
          <a:bodyPr/>
          <a:lstStyle/>
          <a:p>
            <a:r>
              <a:rPr lang="en-US" dirty="0"/>
              <a:t>Call the Power BI REST API directly by executing HTTP operations</a:t>
            </a:r>
          </a:p>
          <a:p>
            <a:pPr lvl="1"/>
            <a:r>
              <a:rPr lang="en-US" dirty="0"/>
              <a:t>Open standards allow calling the Power BI API from any web development platform</a:t>
            </a:r>
          </a:p>
          <a:p>
            <a:pPr lvl="1"/>
            <a:r>
              <a:rPr lang="en-US" dirty="0"/>
              <a:t>Developers work directly with JSON to send request data and consume response data</a:t>
            </a:r>
          </a:p>
          <a:p>
            <a:pPr>
              <a:spcBef>
                <a:spcPts val="1200"/>
              </a:spcBef>
            </a:pPr>
            <a:r>
              <a:rPr lang="en-US" dirty="0"/>
              <a:t>Program with C# using the Power BI .NET SDK</a:t>
            </a:r>
          </a:p>
          <a:p>
            <a:pPr lvl="1"/>
            <a:r>
              <a:rPr lang="en-US" dirty="0"/>
              <a:t>Simple .NET wrapper on top of Power BI REST API to increase developer productivity</a:t>
            </a:r>
          </a:p>
          <a:p>
            <a:pPr lvl="1"/>
            <a:r>
              <a:rPr lang="en-US" dirty="0"/>
              <a:t>Hides low-level details of executing HTTP requests and converting data to/from JSON</a:t>
            </a:r>
          </a:p>
          <a:p>
            <a:pPr lvl="1"/>
            <a:r>
              <a:rPr lang="en-US" dirty="0"/>
              <a:t>C# code calling Power BI APIs can be used in console applications or in Azure functions</a:t>
            </a:r>
          </a:p>
          <a:p>
            <a:pPr>
              <a:spcBef>
                <a:spcPts val="1200"/>
              </a:spcBef>
            </a:pPr>
            <a:r>
              <a:rPr lang="en-US" dirty="0"/>
              <a:t>Develop PowerShell scripts which </a:t>
            </a:r>
            <a:r>
              <a:rPr lang="en-US" sz="2000" b="1" dirty="0" err="1">
                <a:solidFill>
                  <a:srgbClr val="760000"/>
                </a:solidFill>
              </a:rPr>
              <a:t>MicrosoftPowerBIMgmt</a:t>
            </a:r>
            <a:r>
              <a:rPr lang="en-US" dirty="0"/>
              <a:t> cmdlet library</a:t>
            </a:r>
          </a:p>
          <a:p>
            <a:pPr lvl="1"/>
            <a:r>
              <a:rPr lang="en-US" dirty="0"/>
              <a:t>PowerShell makes it easy for Power BI administrators to modify and execute scripts </a:t>
            </a:r>
          </a:p>
          <a:p>
            <a:pPr lvl="1"/>
            <a:r>
              <a:rPr lang="en-US" dirty="0"/>
              <a:t>PowerShell scripts can be run from desktop computer, VM or Azure function</a:t>
            </a:r>
          </a:p>
          <a:p>
            <a:pPr>
              <a:spcBef>
                <a:spcPts val="1200"/>
              </a:spcBef>
            </a:pPr>
            <a:r>
              <a:rPr lang="en-US" dirty="0"/>
              <a:t>Call the Power BI REST API from Power Apps and Power Automate</a:t>
            </a:r>
          </a:p>
          <a:p>
            <a:pPr lvl="1">
              <a:lnSpc>
                <a:spcPts val="2800"/>
              </a:lnSpc>
            </a:pPr>
            <a:r>
              <a:rPr lang="en-US" dirty="0"/>
              <a:t>See Dec 2021 session of Power BI Dev Camp for more info</a:t>
            </a:r>
            <a:br>
              <a:rPr lang="en-US" dirty="0"/>
            </a:br>
            <a:r>
              <a:rPr lang="en-US" sz="1800" b="1" dirty="0">
                <a:solidFill>
                  <a:srgbClr val="68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https://www.youtube.com/watch?v=oEZIbXB2-Js</a:t>
            </a:r>
            <a:r>
              <a:rPr lang="en-US" sz="1800" b="1" dirty="0">
                <a:solidFill>
                  <a:srgbClr val="680000"/>
                </a:solidFill>
              </a:rPr>
              <a:t> </a:t>
            </a:r>
            <a:endParaRPr lang="en-US" b="1" dirty="0">
              <a:solidFill>
                <a:srgbClr val="68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109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A3B3E-21EB-4696-AD60-8699A11AF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Documentation for Power BI REST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DA688-1461-4E9E-9F21-2743062259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Get familiar with Admin section of Power BI REST API documentation</a:t>
            </a:r>
            <a:endParaRPr lang="en-US" dirty="0">
              <a:solidFill>
                <a:srgbClr val="0078D4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/>
            <a:r>
              <a:rPr lang="en-US" b="1" dirty="0">
                <a:solidFill>
                  <a:srgbClr val="68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https://docs.microsoft.com/en-us/rest/api/power-bi/admin/</a:t>
            </a:r>
            <a:r>
              <a:rPr lang="en-US" b="1" dirty="0">
                <a:solidFill>
                  <a:srgbClr val="680000"/>
                </a:solidFill>
              </a:rPr>
              <a:t>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F2E0E9-98C3-4DAD-B5C6-72ED7B7A0E51}"/>
              </a:ext>
            </a:extLst>
          </p:cNvPr>
          <p:cNvGrpSpPr/>
          <p:nvPr/>
        </p:nvGrpSpPr>
        <p:grpSpPr>
          <a:xfrm>
            <a:off x="1184516" y="2318439"/>
            <a:ext cx="10470571" cy="3007187"/>
            <a:chOff x="511277" y="2358633"/>
            <a:chExt cx="9054754" cy="260055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F189DCC-052E-42BE-BD88-332E36B4D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1277" y="2358633"/>
              <a:ext cx="5150020" cy="2596397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BC6FFC1-56AC-475A-9883-4189F215C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2068" y="2382937"/>
              <a:ext cx="3663963" cy="2576255"/>
            </a:xfrm>
            <a:prstGeom prst="rect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93492411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A0C0B-0495-4D18-A8E0-172B7203E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User APIs versus Admin APIs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0CE92-9899-4FE9-AE31-9BAE28A80E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862870"/>
          </a:xfrm>
        </p:spPr>
        <p:txBody>
          <a:bodyPr/>
          <a:lstStyle/>
          <a:p>
            <a:r>
              <a:rPr lang="en-US" dirty="0"/>
              <a:t>You can divide Power BI API operations into two categories</a:t>
            </a:r>
          </a:p>
          <a:p>
            <a:pPr lvl="1"/>
            <a:r>
              <a:rPr lang="en-US" dirty="0"/>
              <a:t>Power BI User APIs</a:t>
            </a:r>
          </a:p>
          <a:p>
            <a:pPr lvl="1"/>
            <a:r>
              <a:rPr lang="en-US" dirty="0"/>
              <a:t>Power BI Admin APIs</a:t>
            </a:r>
          </a:p>
          <a:p>
            <a:pPr>
              <a:spcBef>
                <a:spcPts val="1200"/>
              </a:spcBef>
            </a:pPr>
            <a:r>
              <a:rPr lang="en-US" dirty="0"/>
              <a:t>Power BI User APIs </a:t>
            </a:r>
          </a:p>
          <a:p>
            <a:pPr lvl="1">
              <a:spcBef>
                <a:spcPts val="300"/>
              </a:spcBef>
            </a:pPr>
            <a:r>
              <a:rPr lang="en-US" dirty="0"/>
              <a:t>User APIs require user to be member of target workspace(s)</a:t>
            </a:r>
          </a:p>
          <a:p>
            <a:pPr lvl="1"/>
            <a:r>
              <a:rPr lang="en-US" dirty="0"/>
              <a:t>User API cannot access workspaces in which the caller is not a member</a:t>
            </a:r>
          </a:p>
          <a:p>
            <a:pPr lvl="1"/>
            <a:r>
              <a:rPr lang="en-US" dirty="0"/>
              <a:t>User APIs can be called by users and by service principals</a:t>
            </a:r>
          </a:p>
          <a:p>
            <a:pPr lvl="1"/>
            <a:r>
              <a:rPr lang="en-US" dirty="0"/>
              <a:t>Example: </a:t>
            </a:r>
            <a:r>
              <a:rPr lang="en-US" sz="1800" b="1" dirty="0" err="1">
                <a:solidFill>
                  <a:srgbClr val="760000"/>
                </a:solidFill>
                <a:latin typeface="Lucida Console" panose="020B0609040504020204" pitchFamily="49" charset="0"/>
              </a:rPr>
              <a:t>GetGroups</a:t>
            </a:r>
            <a:r>
              <a:rPr lang="en-US" dirty="0"/>
              <a:t> operation returns all workspaces in which caller is a member</a:t>
            </a:r>
          </a:p>
          <a:p>
            <a:pPr>
              <a:spcBef>
                <a:spcPts val="1200"/>
              </a:spcBef>
            </a:pPr>
            <a:r>
              <a:rPr lang="en-US" dirty="0"/>
              <a:t>Power BI Admin APIs</a:t>
            </a:r>
          </a:p>
          <a:p>
            <a:pPr lvl="1"/>
            <a:r>
              <a:rPr lang="en-US" dirty="0"/>
              <a:t>Admin APIs provide access to every workspace within current Power BI tenant</a:t>
            </a:r>
          </a:p>
          <a:p>
            <a:pPr lvl="1"/>
            <a:r>
              <a:rPr lang="en-US" dirty="0"/>
              <a:t>Example: </a:t>
            </a:r>
            <a:r>
              <a:rPr lang="en-US" sz="1800" b="1" dirty="0">
                <a:solidFill>
                  <a:srgbClr val="760000"/>
                </a:solidFill>
                <a:latin typeface="Lucida Console" panose="020B0609040504020204" pitchFamily="49" charset="0"/>
              </a:rPr>
              <a:t>GetGroupsAsAdmin</a:t>
            </a:r>
            <a:r>
              <a:rPr lang="en-US" dirty="0"/>
              <a:t> operation returns all workspaces in tenant</a:t>
            </a:r>
          </a:p>
        </p:txBody>
      </p:sp>
    </p:spTree>
    <p:extLst>
      <p:ext uri="{BB962C8B-B14F-4D97-AF65-F5344CB8AC3E}">
        <p14:creationId xmlns:p14="http://schemas.microsoft.com/office/powerpoint/2010/main" val="22327046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4DA5F-5C0E-438E-8C8B-47F52D744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the Power BI Admin API as a User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03F20-5B72-47A9-A013-2F56C9E71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308598"/>
          </a:xfrm>
        </p:spPr>
        <p:txBody>
          <a:bodyPr/>
          <a:lstStyle/>
          <a:p>
            <a:r>
              <a:rPr lang="en-US" dirty="0"/>
              <a:t>Azure AD user account must be configured as Power BI Administrator</a:t>
            </a:r>
          </a:p>
          <a:p>
            <a:pPr lvl="1"/>
            <a:r>
              <a:rPr lang="en-US" dirty="0"/>
              <a:t>Global tenant admin are automatically in role of Power BI Administrator</a:t>
            </a:r>
          </a:p>
          <a:p>
            <a:endParaRPr lang="en-US" dirty="0"/>
          </a:p>
          <a:p>
            <a:r>
              <a:rPr lang="en-US" dirty="0"/>
              <a:t>Azure AD access token must contain specific delegated permissions</a:t>
            </a:r>
          </a:p>
          <a:p>
            <a:pPr lvl="1"/>
            <a:r>
              <a:rPr lang="en-US" sz="2000" b="1" dirty="0" err="1">
                <a:solidFill>
                  <a:srgbClr val="760000"/>
                </a:solidFill>
                <a:latin typeface="Lucida Console" panose="020B0609040504020204" pitchFamily="49" charset="0"/>
              </a:rPr>
              <a:t>Tenant.Read.All</a:t>
            </a:r>
            <a:r>
              <a:rPr lang="en-US" dirty="0"/>
              <a:t> provides caller with read-only access</a:t>
            </a:r>
          </a:p>
          <a:p>
            <a:pPr lvl="1"/>
            <a:r>
              <a:rPr lang="en-US" sz="2000" b="1" dirty="0" err="1">
                <a:solidFill>
                  <a:srgbClr val="760000"/>
                </a:solidFill>
                <a:latin typeface="Lucida Console" panose="020B0609040504020204" pitchFamily="49" charset="0"/>
              </a:rPr>
              <a:t>Tenant.ReadWrite.All</a:t>
            </a:r>
            <a:r>
              <a:rPr lang="en-US" dirty="0"/>
              <a:t> provides caller with read/write access</a:t>
            </a:r>
          </a:p>
          <a:p>
            <a:pPr lvl="1"/>
            <a:r>
              <a:rPr lang="en-US" dirty="0"/>
              <a:t>Token acquisition will fail if current user not in role of Power Bi Administrator</a:t>
            </a:r>
          </a:p>
        </p:txBody>
      </p:sp>
    </p:spTree>
    <p:extLst>
      <p:ext uri="{BB962C8B-B14F-4D97-AF65-F5344CB8AC3E}">
        <p14:creationId xmlns:p14="http://schemas.microsoft.com/office/powerpoint/2010/main" val="132222031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ynamics 365">
  <a:themeElements>
    <a:clrScheme name="Custom 4">
      <a:dk1>
        <a:srgbClr val="3C3C41"/>
      </a:dk1>
      <a:lt1>
        <a:srgbClr val="FFFFFF"/>
      </a:lt1>
      <a:dk2>
        <a:srgbClr val="002060"/>
      </a:dk2>
      <a:lt2>
        <a:srgbClr val="FFFFFF"/>
      </a:lt2>
      <a:accent1>
        <a:srgbClr val="F2C80F"/>
      </a:accent1>
      <a:accent2>
        <a:srgbClr val="BF9000"/>
      </a:accent2>
      <a:accent3>
        <a:srgbClr val="87CBFF"/>
      </a:accent3>
      <a:accent4>
        <a:srgbClr val="2F75FF"/>
      </a:accent4>
      <a:accent5>
        <a:srgbClr val="002D89"/>
      </a:accent5>
      <a:accent6>
        <a:srgbClr val="1BFFE2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EF47BD7-F710-45A9-8AE8-D03654F6711E}" vid="{3CF6A8A8-DA63-4A8A-A544-BAFFF90A76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37CBA2829AB54C847AA138BDB6DD62" ma:contentTypeVersion="6" ma:contentTypeDescription="Create a new document." ma:contentTypeScope="" ma:versionID="0f7e39fa3406a6f330081ac46f53a9d2">
  <xsd:schema xmlns:xsd="http://www.w3.org/2001/XMLSchema" xmlns:xs="http://www.w3.org/2001/XMLSchema" xmlns:p="http://schemas.microsoft.com/office/2006/metadata/properties" xmlns:ns2="ef38329b-e139-4eb4-9d7a-1b84c79a6610" targetNamespace="http://schemas.microsoft.com/office/2006/metadata/properties" ma:root="true" ma:fieldsID="c5e10262f8d934c139771ac03f38712c" ns2:_="">
    <xsd:import namespace="ef38329b-e139-4eb4-9d7a-1b84c79a661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38329b-e139-4eb4-9d7a-1b84c79a66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www.w3.org/XML/1998/namespace"/>
    <ds:schemaRef ds:uri="ef38329b-e139-4eb4-9d7a-1b84c79a6610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purl.org/dc/elements/1.1/"/>
    <ds:schemaRef ds:uri="http://purl.org/dc/terms/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4052A8C-2220-4E4B-95E2-C05C9863F10E}">
  <ds:schemaRefs>
    <ds:schemaRef ds:uri="ef38329b-e139-4eb4-9d7a-1b84c79a661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074e257c-5848-4582-9a6f-34a182080e71}" enabled="1" method="Privileged" siteId="{72f988bf-86f1-41af-91ab-2d7cd011db47}" removed="0"/>
  <clbl:label id="{1a19d03a-48bc-4359-8038-5b5f6d5847c3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22599</TotalTime>
  <Words>2030</Words>
  <Application>Microsoft Office PowerPoint</Application>
  <PresentationFormat>Custom</PresentationFormat>
  <Paragraphs>323</Paragraphs>
  <Slides>52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2" baseType="lpstr">
      <vt:lpstr>Arial</vt:lpstr>
      <vt:lpstr>Arial Black</vt:lpstr>
      <vt:lpstr>Lucida Console</vt:lpstr>
      <vt:lpstr>Segoe UI</vt:lpstr>
      <vt:lpstr>Segoe UI Condensed</vt:lpstr>
      <vt:lpstr>Segoe UI Light</vt:lpstr>
      <vt:lpstr>Segoe UI Semibold</vt:lpstr>
      <vt:lpstr>Wingdings</vt:lpstr>
      <vt:lpstr>Dynamics 365</vt:lpstr>
      <vt:lpstr>Bitmap Image</vt:lpstr>
      <vt:lpstr>Microsoft Power BI</vt:lpstr>
      <vt:lpstr>Managing Power BI using the Power BI Admin APIs</vt:lpstr>
      <vt:lpstr>Welcome to Power BI Dev Camp</vt:lpstr>
      <vt:lpstr>Try out the Sample Code used in this Webinar</vt:lpstr>
      <vt:lpstr>Agenda</vt:lpstr>
      <vt:lpstr>Ways to Call the Power BI REST API</vt:lpstr>
      <vt:lpstr>Microsoft Documentation for Power BI REST API</vt:lpstr>
      <vt:lpstr>Understanding User APIs versus Admin APIs</vt:lpstr>
      <vt:lpstr>Calling the Power BI Admin API as a User</vt:lpstr>
      <vt:lpstr>Calling the Power BI Admin API as Service Principal</vt:lpstr>
      <vt:lpstr>Calling the Power BI Admin API using PowerShell</vt:lpstr>
      <vt:lpstr>Get a List of All Active Workspaces within a Tenant</vt:lpstr>
      <vt:lpstr>Developer Sample: PowerBiAdminApiDemo</vt:lpstr>
      <vt:lpstr>Agenda</vt:lpstr>
      <vt:lpstr>Calling GetGroupsAsAdmin</vt:lpstr>
      <vt:lpstr>Inspecting GetGroupsAsAdmin Response in Fiddler</vt:lpstr>
      <vt:lpstr>Calling GetGroupsAsAdmin with Expand Parameter</vt:lpstr>
      <vt:lpstr>Managing Workspace Membership</vt:lpstr>
      <vt:lpstr>GetCapacitiesAsAdmin</vt:lpstr>
      <vt:lpstr>GetCapacityUsersAsAdmin</vt:lpstr>
      <vt:lpstr>GetDatasetsInGroupAsAdmin</vt:lpstr>
      <vt:lpstr>GetDatasourcesAsAdmin</vt:lpstr>
      <vt:lpstr>GetRefreshablesAsAdmin</vt:lpstr>
      <vt:lpstr>GetImportsAsAdmin</vt:lpstr>
      <vt:lpstr>More Power BI Admin API Discovery Operations</vt:lpstr>
      <vt:lpstr>Agenda</vt:lpstr>
      <vt:lpstr>Answering the question "Who has access to What?"</vt:lpstr>
      <vt:lpstr>GetReportUsersAsAdmin Example</vt:lpstr>
      <vt:lpstr>Understanding Continuation Tokens</vt:lpstr>
      <vt:lpstr>GetUserArtifactAccessAsAdmin</vt:lpstr>
      <vt:lpstr>GetUserArtifactAccessAsAdmin Results</vt:lpstr>
      <vt:lpstr>GetUserSubscriptionsAsAdmin</vt:lpstr>
      <vt:lpstr>GetUnusedArtifactsAsAdmin</vt:lpstr>
      <vt:lpstr>Discover Widely Shared Artifacts</vt:lpstr>
      <vt:lpstr>Agenda</vt:lpstr>
      <vt:lpstr>Guidance for Calling GetGroupsAsAdmin</vt:lpstr>
      <vt:lpstr>Workspace Scan API Based on Three API Operations</vt:lpstr>
      <vt:lpstr>Scan Workspace API Called using Asynchronous Pattern</vt:lpstr>
      <vt:lpstr>Scanning Workspaces using PostWorkspaceInfo</vt:lpstr>
      <vt:lpstr>Workspace Scan Results</vt:lpstr>
      <vt:lpstr>Scanning Workspace with Get Users</vt:lpstr>
      <vt:lpstr>Scanning Workspace with Lineage</vt:lpstr>
      <vt:lpstr>Scanning Workspace with Datasource Details</vt:lpstr>
      <vt:lpstr>Scanning Workspaces with Dataset Schema</vt:lpstr>
      <vt:lpstr>Scanning for Dataset Expressions</vt:lpstr>
      <vt:lpstr>Agenda</vt:lpstr>
      <vt:lpstr>GetActivityEvents</vt:lpstr>
      <vt:lpstr>GetActivityEvents</vt:lpstr>
      <vt:lpstr>Agenda</vt:lpstr>
      <vt:lpstr>Power BI Admin API Roadmap</vt:lpstr>
      <vt:lpstr>Summary</vt:lpstr>
      <vt:lpstr>Microsoft Power BI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Arvind Dutta;Ted.Pattison@microsoft.com</dc:creator>
  <cp:keywords/>
  <dc:description>Template: Ariel Butz; ZUM Communications
Formatting: 
Audience Type:</dc:description>
  <cp:lastModifiedBy>Ted Pattison</cp:lastModifiedBy>
  <cp:revision>218</cp:revision>
  <cp:lastPrinted>2019-05-02T20:11:39Z</cp:lastPrinted>
  <dcterms:created xsi:type="dcterms:W3CDTF">2018-09-21T01:16:59Z</dcterms:created>
  <dcterms:modified xsi:type="dcterms:W3CDTF">2022-02-21T23:20:28Z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0x0101000937CBA2829AB54C847AA138BDB6DD62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AuthorIds_UIVersion_47104">
    <vt:lpwstr>18</vt:lpwstr>
  </property>
  <property fmtid="{D5CDD505-2E9C-101B-9397-08002B2CF9AE}" pid="12" name="MSIP_Label_87867195-f2b8-4ac2-b0b6-6bb73cb33afc_Enabled">
    <vt:lpwstr>true</vt:lpwstr>
  </property>
  <property fmtid="{D5CDD505-2E9C-101B-9397-08002B2CF9AE}" pid="13" name="MSIP_Label_87867195-f2b8-4ac2-b0b6-6bb73cb33afc_SetDate">
    <vt:lpwstr>2021-09-23T13:18:53Z</vt:lpwstr>
  </property>
  <property fmtid="{D5CDD505-2E9C-101B-9397-08002B2CF9AE}" pid="14" name="MSIP_Label_87867195-f2b8-4ac2-b0b6-6bb73cb33afc_Method">
    <vt:lpwstr>Privileged</vt:lpwstr>
  </property>
  <property fmtid="{D5CDD505-2E9C-101B-9397-08002B2CF9AE}" pid="15" name="MSIP_Label_87867195-f2b8-4ac2-b0b6-6bb73cb33afc_Name">
    <vt:lpwstr>Not Restricted</vt:lpwstr>
  </property>
  <property fmtid="{D5CDD505-2E9C-101B-9397-08002B2CF9AE}" pid="16" name="MSIP_Label_87867195-f2b8-4ac2-b0b6-6bb73cb33afc_SiteId">
    <vt:lpwstr>72f988bf-86f1-41af-91ab-2d7cd011db47</vt:lpwstr>
  </property>
  <property fmtid="{D5CDD505-2E9C-101B-9397-08002B2CF9AE}" pid="17" name="MSIP_Label_87867195-f2b8-4ac2-b0b6-6bb73cb33afc_ActionId">
    <vt:lpwstr>df3dc7c0-dd98-435c-9883-ab1d3df56b7b</vt:lpwstr>
  </property>
  <property fmtid="{D5CDD505-2E9C-101B-9397-08002B2CF9AE}" pid="18" name="MSIP_Label_87867195-f2b8-4ac2-b0b6-6bb73cb33afc_ContentBits">
    <vt:lpwstr>0</vt:lpwstr>
  </property>
</Properties>
</file>